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82" r:id="rId4"/>
  </p:sldMasterIdLst>
  <p:notesMasterIdLst>
    <p:notesMasterId r:id="rId21"/>
  </p:notesMasterIdLst>
  <p:handoutMasterIdLst>
    <p:handoutMasterId r:id="rId22"/>
  </p:handoutMasterIdLst>
  <p:sldIdLst>
    <p:sldId id="259" r:id="rId5"/>
    <p:sldId id="478" r:id="rId6"/>
    <p:sldId id="486" r:id="rId7"/>
    <p:sldId id="490" r:id="rId8"/>
    <p:sldId id="497" r:id="rId9"/>
    <p:sldId id="491" r:id="rId10"/>
    <p:sldId id="503" r:id="rId11"/>
    <p:sldId id="492" r:id="rId12"/>
    <p:sldId id="493" r:id="rId13"/>
    <p:sldId id="504" r:id="rId14"/>
    <p:sldId id="488" r:id="rId15"/>
    <p:sldId id="500" r:id="rId16"/>
    <p:sldId id="501" r:id="rId17"/>
    <p:sldId id="489" r:id="rId18"/>
    <p:sldId id="502" r:id="rId19"/>
    <p:sldId id="50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A3D0C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FF1CE12-B100-0000-0000-000000000002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78428" autoAdjust="0"/>
  </p:normalViewPr>
  <p:slideViewPr>
    <p:cSldViewPr>
      <p:cViewPr varScale="1">
        <p:scale>
          <a:sx n="90" d="100"/>
          <a:sy n="90" d="100"/>
        </p:scale>
        <p:origin x="-2244" y="-11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197" y="3470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Предложения от ИОГВ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1106812197925809"/>
          <c:y val="0.24479209210362898"/>
          <c:w val="0.58187204621400368"/>
          <c:h val="0.69205059030602367"/>
        </c:manualLayout>
      </c:layout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Мероприятия в рамках проекта «Умный город Санкт-Петербург»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Smart Economy</c:v>
                </c:pt>
                <c:pt idx="1">
                  <c:v>Smart Living</c:v>
                </c:pt>
                <c:pt idx="2">
                  <c:v>Smart Mobility</c:v>
                </c:pt>
                <c:pt idx="3">
                  <c:v>Smart Enviroment</c:v>
                </c:pt>
                <c:pt idx="4">
                  <c:v>Smart People</c:v>
                </c:pt>
                <c:pt idx="5">
                  <c:v>Smart Government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10</c:v>
                </c:pt>
                <c:pt idx="4">
                  <c:v>16</c:v>
                </c:pt>
                <c:pt idx="5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5C-446C-86EB-A714883D200D}"/>
            </c:ext>
          </c:extLst>
        </c:ser>
        <c:axId val="58962688"/>
        <c:axId val="112321664"/>
      </c:radarChart>
      <c:catAx>
        <c:axId val="58962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321664"/>
        <c:crosses val="autoZero"/>
        <c:auto val="1"/>
        <c:lblAlgn val="ctr"/>
        <c:lblOffset val="100"/>
      </c:catAx>
      <c:valAx>
        <c:axId val="112321664"/>
        <c:scaling>
          <c:orientation val="minMax"/>
          <c:max val="60"/>
          <c:min val="0"/>
        </c:scaling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962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9083435054910197"/>
          <c:y val="2.8737714986339188E-2"/>
          <c:w val="0.80916564945089853"/>
          <c:h val="0.8931020703823378"/>
        </c:manualLayout>
      </c:layout>
      <c:barChart>
        <c:barDir val="bar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Лист1!$A$1:$A$10</c:f>
              <c:strCache>
                <c:ptCount val="10"/>
                <c:pt idx="0">
                  <c:v>Государственное управление</c:v>
                </c:pt>
                <c:pt idx="1">
                  <c:v>Благоустройство</c:v>
                </c:pt>
                <c:pt idx="2">
                  <c:v>Транспорт</c:v>
                </c:pt>
                <c:pt idx="3">
                  <c:v>Образование и кадровая политика</c:v>
                </c:pt>
                <c:pt idx="4">
                  <c:v>Информационно-коммуникационные технологии</c:v>
                </c:pt>
                <c:pt idx="5">
                  <c:v>Технологии и инновации</c:v>
                </c:pt>
                <c:pt idx="6">
                  <c:v>Здравоохранение</c:v>
                </c:pt>
                <c:pt idx="7">
                  <c:v>Безопасность</c:v>
                </c:pt>
                <c:pt idx="8">
                  <c:v>Культура и туризм</c:v>
                </c:pt>
                <c:pt idx="9">
                  <c:v>Энергетика</c:v>
                </c:pt>
              </c:strCache>
            </c:strRef>
          </c:cat>
          <c:val>
            <c:numRef>
              <c:f>Лист1!$C$1:$C$10</c:f>
              <c:numCache>
                <c:formatCode>0%</c:formatCode>
                <c:ptCount val="10"/>
                <c:pt idx="0">
                  <c:v>0.28947368421052638</c:v>
                </c:pt>
                <c:pt idx="1">
                  <c:v>0.23684210526315788</c:v>
                </c:pt>
                <c:pt idx="2">
                  <c:v>0.21052631578947378</c:v>
                </c:pt>
                <c:pt idx="3">
                  <c:v>0.13157894736842113</c:v>
                </c:pt>
                <c:pt idx="4">
                  <c:v>5.2631578947368432E-2</c:v>
                </c:pt>
                <c:pt idx="5">
                  <c:v>5.2631578947368432E-2</c:v>
                </c:pt>
                <c:pt idx="6">
                  <c:v>2.6315789473684216E-2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F9-49EC-81C7-2FBF1E5AF584}"/>
            </c:ext>
          </c:extLst>
        </c:ser>
        <c:axId val="58730368"/>
        <c:axId val="58728832"/>
      </c:barChart>
      <c:valAx>
        <c:axId val="58728832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8730368"/>
        <c:crosses val="autoZero"/>
        <c:crossBetween val="between"/>
      </c:valAx>
      <c:catAx>
        <c:axId val="5873036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8728832"/>
        <c:crosses val="autoZero"/>
        <c:auto val="1"/>
        <c:lblAlgn val="ctr"/>
        <c:lblOffset val="100"/>
      </c:catAx>
    </c:plotArea>
    <c:plotVisOnly val="1"/>
    <c:dispBlanksAs val="gap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675B0-D078-4F6F-A38E-351F4AF06EB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A50E6A-0475-4D89-8194-EE8A66396274}">
      <dgm:prSet phldrT="[Текст]" custT="1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ru-RU" sz="1600" dirty="0">
              <a:solidFill>
                <a:schemeClr val="accent1">
                  <a:lumMod val="75000"/>
                </a:schemeClr>
              </a:solidFill>
            </a:rPr>
            <a:t>Принцип поддержки цикла управления городом </a:t>
          </a:r>
        </a:p>
      </dgm:t>
    </dgm:pt>
    <dgm:pt modelId="{C2727C5E-A94E-4163-BE6A-C8C0FC0D0609}" type="parTrans" cxnId="{577B7FD3-A6B5-44A1-86BF-2BC570062C2D}">
      <dgm:prSet/>
      <dgm:spPr/>
      <dgm:t>
        <a:bodyPr/>
        <a:lstStyle/>
        <a:p>
          <a:endParaRPr lang="ru-RU" sz="1600"/>
        </a:p>
      </dgm:t>
    </dgm:pt>
    <dgm:pt modelId="{BC7FC807-2802-48C2-86DF-E690E997024E}" type="sibTrans" cxnId="{577B7FD3-A6B5-44A1-86BF-2BC570062C2D}">
      <dgm:prSet/>
      <dgm:spPr/>
      <dgm:t>
        <a:bodyPr/>
        <a:lstStyle/>
        <a:p>
          <a:endParaRPr lang="ru-RU" sz="1600"/>
        </a:p>
      </dgm:t>
    </dgm:pt>
    <dgm:pt modelId="{D3033FE8-8CC7-4A36-BECC-008E108C5230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ru-RU" sz="1600" dirty="0">
              <a:solidFill>
                <a:schemeClr val="accent1">
                  <a:lumMod val="75000"/>
                </a:schemeClr>
              </a:solidFill>
            </a:rPr>
            <a:t>Принцип системного подхода к городскому развитию</a:t>
          </a:r>
        </a:p>
      </dgm:t>
    </dgm:pt>
    <dgm:pt modelId="{82CB23F1-399A-4C24-854B-A9B6810FD1D6}" type="parTrans" cxnId="{12C95633-9417-43C7-8221-8DFDECD55FAB}">
      <dgm:prSet/>
      <dgm:spPr/>
      <dgm:t>
        <a:bodyPr/>
        <a:lstStyle/>
        <a:p>
          <a:endParaRPr lang="ru-RU" sz="1600"/>
        </a:p>
      </dgm:t>
    </dgm:pt>
    <dgm:pt modelId="{A334A5B7-B5FF-41D1-AB60-299A8AAB30FA}" type="sibTrans" cxnId="{12C95633-9417-43C7-8221-8DFDECD55FAB}">
      <dgm:prSet/>
      <dgm:spPr/>
      <dgm:t>
        <a:bodyPr/>
        <a:lstStyle/>
        <a:p>
          <a:endParaRPr lang="ru-RU" sz="1600"/>
        </a:p>
      </dgm:t>
    </dgm:pt>
    <dgm:pt modelId="{BE103AC7-053B-453D-A4DE-1A3927663F61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ru-RU" sz="1600" dirty="0">
              <a:solidFill>
                <a:schemeClr val="accent1">
                  <a:lumMod val="75000"/>
                </a:schemeClr>
              </a:solidFill>
            </a:rPr>
            <a:t>Принцип участия граждан</a:t>
          </a:r>
        </a:p>
      </dgm:t>
    </dgm:pt>
    <dgm:pt modelId="{49D81FB5-E313-4307-B3D6-E9BE6AA48CA9}" type="parTrans" cxnId="{CC51569F-4260-421B-9827-EE8613DE79C4}">
      <dgm:prSet/>
      <dgm:spPr/>
      <dgm:t>
        <a:bodyPr/>
        <a:lstStyle/>
        <a:p>
          <a:endParaRPr lang="ru-RU" sz="1600"/>
        </a:p>
      </dgm:t>
    </dgm:pt>
    <dgm:pt modelId="{FF565D72-9B44-4592-9DCB-22C49013DD09}" type="sibTrans" cxnId="{CC51569F-4260-421B-9827-EE8613DE79C4}">
      <dgm:prSet/>
      <dgm:spPr/>
      <dgm:t>
        <a:bodyPr/>
        <a:lstStyle/>
        <a:p>
          <a:endParaRPr lang="ru-RU" sz="1600"/>
        </a:p>
      </dgm:t>
    </dgm:pt>
    <dgm:pt modelId="{27437ED3-CB57-46AB-8CD7-186FFDBC1458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ru-RU" sz="1600" dirty="0">
              <a:solidFill>
                <a:schemeClr val="accent1">
                  <a:lumMod val="75000"/>
                </a:schemeClr>
              </a:solidFill>
            </a:rPr>
            <a:t>Принцип программы</a:t>
          </a:r>
        </a:p>
      </dgm:t>
    </dgm:pt>
    <dgm:pt modelId="{0FA12B8F-3933-4BAF-AB34-4B00E97BAC6C}" type="parTrans" cxnId="{FBB8C98E-EEC5-42E9-9B9C-1149E86E9BC0}">
      <dgm:prSet/>
      <dgm:spPr/>
      <dgm:t>
        <a:bodyPr/>
        <a:lstStyle/>
        <a:p>
          <a:endParaRPr lang="ru-RU" sz="1600"/>
        </a:p>
      </dgm:t>
    </dgm:pt>
    <dgm:pt modelId="{1D31869E-F1D3-44E1-8981-91CBAA5B124F}" type="sibTrans" cxnId="{FBB8C98E-EEC5-42E9-9B9C-1149E86E9BC0}">
      <dgm:prSet/>
      <dgm:spPr/>
      <dgm:t>
        <a:bodyPr/>
        <a:lstStyle/>
        <a:p>
          <a:endParaRPr lang="ru-RU" sz="1600"/>
        </a:p>
      </dgm:t>
    </dgm:pt>
    <dgm:pt modelId="{2780FAB0-2DCC-43DD-B511-565F4F640BD2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ru-RU" sz="1600" dirty="0">
              <a:solidFill>
                <a:schemeClr val="accent1">
                  <a:lumMod val="75000"/>
                </a:schemeClr>
              </a:solidFill>
            </a:rPr>
            <a:t>Принцип выделения приоритетных направлений развития</a:t>
          </a:r>
        </a:p>
      </dgm:t>
    </dgm:pt>
    <dgm:pt modelId="{C4E2B73D-424F-4075-B948-61DBE9307815}" type="parTrans" cxnId="{9C98B4ED-B1D2-4355-A53B-A84E7FC54748}">
      <dgm:prSet/>
      <dgm:spPr/>
      <dgm:t>
        <a:bodyPr/>
        <a:lstStyle/>
        <a:p>
          <a:endParaRPr lang="ru-RU" sz="1600"/>
        </a:p>
      </dgm:t>
    </dgm:pt>
    <dgm:pt modelId="{A5965A21-6CCE-44B8-8D87-C050A5412F93}" type="sibTrans" cxnId="{9C98B4ED-B1D2-4355-A53B-A84E7FC54748}">
      <dgm:prSet/>
      <dgm:spPr/>
      <dgm:t>
        <a:bodyPr/>
        <a:lstStyle/>
        <a:p>
          <a:endParaRPr lang="ru-RU" sz="1600"/>
        </a:p>
      </dgm:t>
    </dgm:pt>
    <dgm:pt modelId="{1065F6E5-C9E3-4CD0-8ACD-C441B8D74A33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ru-RU" sz="1600" dirty="0">
              <a:solidFill>
                <a:schemeClr val="accent1">
                  <a:lumMod val="75000"/>
                </a:schemeClr>
              </a:solidFill>
            </a:rPr>
            <a:t>Принцип единой политики доступа к информационным ресурсам</a:t>
          </a:r>
        </a:p>
      </dgm:t>
    </dgm:pt>
    <dgm:pt modelId="{A2A74F51-41E0-467E-AE5E-B9EA61E3FDF1}" type="parTrans" cxnId="{91D51C7D-5311-4BCC-872F-5E73DA54F250}">
      <dgm:prSet/>
      <dgm:spPr/>
      <dgm:t>
        <a:bodyPr/>
        <a:lstStyle/>
        <a:p>
          <a:endParaRPr lang="ru-RU" sz="1600"/>
        </a:p>
      </dgm:t>
    </dgm:pt>
    <dgm:pt modelId="{361305EC-D8E0-44F8-9166-9CBEC54C13AF}" type="sibTrans" cxnId="{91D51C7D-5311-4BCC-872F-5E73DA54F250}">
      <dgm:prSet/>
      <dgm:spPr/>
      <dgm:t>
        <a:bodyPr/>
        <a:lstStyle/>
        <a:p>
          <a:endParaRPr lang="ru-RU" sz="1600"/>
        </a:p>
      </dgm:t>
    </dgm:pt>
    <dgm:pt modelId="{9352C8C2-E128-4619-92C0-85C4AB47C8CE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ru-RU" sz="1600" dirty="0">
              <a:solidFill>
                <a:schemeClr val="accent1">
                  <a:lumMod val="75000"/>
                </a:schemeClr>
              </a:solidFill>
            </a:rPr>
            <a:t>Принцип непрерывного построения «Умного Санкт-Петербурга»</a:t>
          </a:r>
        </a:p>
      </dgm:t>
    </dgm:pt>
    <dgm:pt modelId="{AFC58ED6-A7EC-4F99-ABBD-B640C6B8A151}" type="parTrans" cxnId="{6997CF3C-7CCA-4A41-A12D-CC21B4825A15}">
      <dgm:prSet/>
      <dgm:spPr/>
      <dgm:t>
        <a:bodyPr/>
        <a:lstStyle/>
        <a:p>
          <a:endParaRPr lang="ru-RU" sz="1600"/>
        </a:p>
      </dgm:t>
    </dgm:pt>
    <dgm:pt modelId="{4AD10364-8DA6-4FE8-8349-4BDA2E932438}" type="sibTrans" cxnId="{6997CF3C-7CCA-4A41-A12D-CC21B4825A15}">
      <dgm:prSet/>
      <dgm:spPr/>
      <dgm:t>
        <a:bodyPr/>
        <a:lstStyle/>
        <a:p>
          <a:endParaRPr lang="ru-RU" sz="1600"/>
        </a:p>
      </dgm:t>
    </dgm:pt>
    <dgm:pt modelId="{09C2E903-2B5C-463C-804C-E570B79ABF4D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ru-RU" sz="1600" dirty="0">
              <a:solidFill>
                <a:schemeClr val="accent1">
                  <a:lumMod val="75000"/>
                </a:schemeClr>
              </a:solidFill>
            </a:rPr>
            <a:t>Принцип инициативности</a:t>
          </a:r>
        </a:p>
      </dgm:t>
    </dgm:pt>
    <dgm:pt modelId="{34F0E602-E175-418C-BD0A-D6E2B48D0E49}" type="parTrans" cxnId="{FF09BCC6-902C-49DE-B28E-57D1B4F786FF}">
      <dgm:prSet/>
      <dgm:spPr/>
      <dgm:t>
        <a:bodyPr/>
        <a:lstStyle/>
        <a:p>
          <a:endParaRPr lang="ru-RU" sz="1600"/>
        </a:p>
      </dgm:t>
    </dgm:pt>
    <dgm:pt modelId="{D291410E-4C13-495F-A06E-550A30669F7B}" type="sibTrans" cxnId="{FF09BCC6-902C-49DE-B28E-57D1B4F786FF}">
      <dgm:prSet/>
      <dgm:spPr/>
      <dgm:t>
        <a:bodyPr/>
        <a:lstStyle/>
        <a:p>
          <a:endParaRPr lang="ru-RU" sz="1600"/>
        </a:p>
      </dgm:t>
    </dgm:pt>
    <dgm:pt modelId="{34E743B2-9B81-4C6E-865A-08E5115380FB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ru-RU" sz="1600" dirty="0">
              <a:solidFill>
                <a:schemeClr val="accent1">
                  <a:lumMod val="75000"/>
                </a:schemeClr>
              </a:solidFill>
            </a:rPr>
            <a:t>Принцип </a:t>
          </a:r>
          <a:r>
            <a:rPr lang="ru-RU" sz="1600" dirty="0" err="1">
              <a:solidFill>
                <a:schemeClr val="accent1">
                  <a:lumMod val="75000"/>
                </a:schemeClr>
              </a:solidFill>
            </a:rPr>
            <a:t>инновационности</a:t>
          </a:r>
          <a:endParaRPr lang="ru-RU" sz="1600" dirty="0">
            <a:solidFill>
              <a:schemeClr val="accent1">
                <a:lumMod val="75000"/>
              </a:schemeClr>
            </a:solidFill>
          </a:endParaRPr>
        </a:p>
      </dgm:t>
    </dgm:pt>
    <dgm:pt modelId="{B3475C58-8D2C-4A52-A88A-13AEC6855482}" type="parTrans" cxnId="{2D71D832-CFB1-4F4C-8525-5C594C998C8E}">
      <dgm:prSet/>
      <dgm:spPr/>
      <dgm:t>
        <a:bodyPr/>
        <a:lstStyle/>
        <a:p>
          <a:endParaRPr lang="ru-RU" sz="1600"/>
        </a:p>
      </dgm:t>
    </dgm:pt>
    <dgm:pt modelId="{ACE8DDA6-1905-4C69-A2DD-688960ABCEC5}" type="sibTrans" cxnId="{2D71D832-CFB1-4F4C-8525-5C594C998C8E}">
      <dgm:prSet/>
      <dgm:spPr/>
      <dgm:t>
        <a:bodyPr/>
        <a:lstStyle/>
        <a:p>
          <a:endParaRPr lang="ru-RU" sz="1600"/>
        </a:p>
      </dgm:t>
    </dgm:pt>
    <dgm:pt modelId="{EC578FAD-2BD9-45AF-9808-3681D10B8F8C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ru-RU" sz="1600" dirty="0">
              <a:solidFill>
                <a:schemeClr val="accent1">
                  <a:lumMod val="75000"/>
                </a:schemeClr>
              </a:solidFill>
            </a:rPr>
            <a:t>Принцип возможностей и мотиваций</a:t>
          </a:r>
        </a:p>
      </dgm:t>
    </dgm:pt>
    <dgm:pt modelId="{681AC4D0-8045-4181-A5F3-ABFEE632D3D4}" type="parTrans" cxnId="{5F425BC6-3BB0-4283-84C4-05F67683ACAA}">
      <dgm:prSet/>
      <dgm:spPr/>
      <dgm:t>
        <a:bodyPr/>
        <a:lstStyle/>
        <a:p>
          <a:endParaRPr lang="ru-RU" sz="1600"/>
        </a:p>
      </dgm:t>
    </dgm:pt>
    <dgm:pt modelId="{452F2734-33DC-4261-A609-1457DC469B06}" type="sibTrans" cxnId="{5F425BC6-3BB0-4283-84C4-05F67683ACAA}">
      <dgm:prSet/>
      <dgm:spPr/>
      <dgm:t>
        <a:bodyPr/>
        <a:lstStyle/>
        <a:p>
          <a:endParaRPr lang="ru-RU" sz="1600"/>
        </a:p>
      </dgm:t>
    </dgm:pt>
    <dgm:pt modelId="{70C2CE16-002F-43AA-B721-B491E5C0369C}">
      <dgm:prSet custT="1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ru-RU" sz="1600" dirty="0">
              <a:solidFill>
                <a:schemeClr val="accent1">
                  <a:lumMod val="75000"/>
                </a:schemeClr>
              </a:solidFill>
            </a:rPr>
            <a:t>Принцип простоты и потребности</a:t>
          </a:r>
        </a:p>
      </dgm:t>
    </dgm:pt>
    <dgm:pt modelId="{4E3401A6-D7C5-42FB-BC97-33E20D299D0C}" type="parTrans" cxnId="{0920BCA2-DE6A-445D-BDD3-CEF2F2C02808}">
      <dgm:prSet/>
      <dgm:spPr/>
      <dgm:t>
        <a:bodyPr/>
        <a:lstStyle/>
        <a:p>
          <a:endParaRPr lang="ru-RU" sz="1600"/>
        </a:p>
      </dgm:t>
    </dgm:pt>
    <dgm:pt modelId="{D45B26E2-5159-417F-BC03-2D77C0F352AE}" type="sibTrans" cxnId="{0920BCA2-DE6A-445D-BDD3-CEF2F2C02808}">
      <dgm:prSet/>
      <dgm:spPr/>
      <dgm:t>
        <a:bodyPr/>
        <a:lstStyle/>
        <a:p>
          <a:endParaRPr lang="ru-RU" sz="1600"/>
        </a:p>
      </dgm:t>
    </dgm:pt>
    <dgm:pt modelId="{8349939D-A030-481D-ACE0-C3482F981098}" type="pres">
      <dgm:prSet presAssocID="{061675B0-D078-4F6F-A38E-351F4AF06EB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E1697B-A6D3-4B3F-AC54-1FB3DB93E66F}" type="pres">
      <dgm:prSet presAssocID="{0CA50E6A-0475-4D89-8194-EE8A66396274}" presName="vertOne" presStyleCnt="0"/>
      <dgm:spPr/>
    </dgm:pt>
    <dgm:pt modelId="{9A0ADF38-F899-4962-8554-E9336D754546}" type="pres">
      <dgm:prSet presAssocID="{0CA50E6A-0475-4D89-8194-EE8A66396274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3FDA46-DCB9-4C04-9BF6-96AF1D0867EF}" type="pres">
      <dgm:prSet presAssocID="{0CA50E6A-0475-4D89-8194-EE8A66396274}" presName="parTransOne" presStyleCnt="0"/>
      <dgm:spPr/>
    </dgm:pt>
    <dgm:pt modelId="{3A0576E9-806A-4947-8C65-1D77E564F8DE}" type="pres">
      <dgm:prSet presAssocID="{0CA50E6A-0475-4D89-8194-EE8A66396274}" presName="horzOne" presStyleCnt="0"/>
      <dgm:spPr/>
    </dgm:pt>
    <dgm:pt modelId="{E458836F-B206-40C1-8309-3B7773B132D4}" type="pres">
      <dgm:prSet presAssocID="{D3033FE8-8CC7-4A36-BECC-008E108C5230}" presName="vertTwo" presStyleCnt="0"/>
      <dgm:spPr/>
    </dgm:pt>
    <dgm:pt modelId="{03CB83AE-85F7-4193-A719-2D61F18200DF}" type="pres">
      <dgm:prSet presAssocID="{D3033FE8-8CC7-4A36-BECC-008E108C5230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F1719A-621A-492C-ABC0-57909D09DEDD}" type="pres">
      <dgm:prSet presAssocID="{D3033FE8-8CC7-4A36-BECC-008E108C5230}" presName="parTransTwo" presStyleCnt="0"/>
      <dgm:spPr/>
    </dgm:pt>
    <dgm:pt modelId="{6FC6ADE6-29D6-44DD-8C4D-DD2481BFDE0B}" type="pres">
      <dgm:prSet presAssocID="{D3033FE8-8CC7-4A36-BECC-008E108C5230}" presName="horzTwo" presStyleCnt="0"/>
      <dgm:spPr/>
    </dgm:pt>
    <dgm:pt modelId="{914D9653-B1C1-40F9-874C-1BD4CB6BC9BE}" type="pres">
      <dgm:prSet presAssocID="{BE103AC7-053B-453D-A4DE-1A3927663F61}" presName="vertThree" presStyleCnt="0"/>
      <dgm:spPr/>
    </dgm:pt>
    <dgm:pt modelId="{A9FD2A3C-D826-425F-B61F-0D3253D35983}" type="pres">
      <dgm:prSet presAssocID="{BE103AC7-053B-453D-A4DE-1A3927663F61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095D44-69DA-4901-BD27-8526BBA8EDC0}" type="pres">
      <dgm:prSet presAssocID="{BE103AC7-053B-453D-A4DE-1A3927663F61}" presName="horzThree" presStyleCnt="0"/>
      <dgm:spPr/>
    </dgm:pt>
    <dgm:pt modelId="{41260001-F3AF-4760-ACB4-6B1F01AA752C}" type="pres">
      <dgm:prSet presAssocID="{BC7FC807-2802-48C2-86DF-E690E997024E}" presName="sibSpaceOne" presStyleCnt="0"/>
      <dgm:spPr/>
    </dgm:pt>
    <dgm:pt modelId="{AA825714-6E43-46DA-9D5F-24262B88F5AC}" type="pres">
      <dgm:prSet presAssocID="{27437ED3-CB57-46AB-8CD7-186FFDBC1458}" presName="vertOne" presStyleCnt="0"/>
      <dgm:spPr/>
    </dgm:pt>
    <dgm:pt modelId="{2E3988F8-2BBF-4A89-9856-EE90F78D888E}" type="pres">
      <dgm:prSet presAssocID="{27437ED3-CB57-46AB-8CD7-186FFDBC1458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7AD2F2-D8D9-4954-B84B-61D87B945D01}" type="pres">
      <dgm:prSet presAssocID="{27437ED3-CB57-46AB-8CD7-186FFDBC1458}" presName="parTransOne" presStyleCnt="0"/>
      <dgm:spPr/>
    </dgm:pt>
    <dgm:pt modelId="{C24DE969-4EF8-4EFB-8A61-3B4D8569D15B}" type="pres">
      <dgm:prSet presAssocID="{27437ED3-CB57-46AB-8CD7-186FFDBC1458}" presName="horzOne" presStyleCnt="0"/>
      <dgm:spPr/>
    </dgm:pt>
    <dgm:pt modelId="{27402A6E-8447-4780-9A95-8BDC0520B886}" type="pres">
      <dgm:prSet presAssocID="{2780FAB0-2DCC-43DD-B511-565F4F640BD2}" presName="vertTwo" presStyleCnt="0"/>
      <dgm:spPr/>
    </dgm:pt>
    <dgm:pt modelId="{7DC94047-61B4-4BAC-99F9-C1E1393E8EB5}" type="pres">
      <dgm:prSet presAssocID="{2780FAB0-2DCC-43DD-B511-565F4F640BD2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828993-EEC3-4780-B75D-61C168B35539}" type="pres">
      <dgm:prSet presAssocID="{2780FAB0-2DCC-43DD-B511-565F4F640BD2}" presName="parTransTwo" presStyleCnt="0"/>
      <dgm:spPr/>
    </dgm:pt>
    <dgm:pt modelId="{88581721-F379-48EB-B82E-2F6525E9C570}" type="pres">
      <dgm:prSet presAssocID="{2780FAB0-2DCC-43DD-B511-565F4F640BD2}" presName="horzTwo" presStyleCnt="0"/>
      <dgm:spPr/>
    </dgm:pt>
    <dgm:pt modelId="{75D2D220-62AC-40C8-9AD2-410604E6AE22}" type="pres">
      <dgm:prSet presAssocID="{1065F6E5-C9E3-4CD0-8ACD-C441B8D74A33}" presName="vertThree" presStyleCnt="0"/>
      <dgm:spPr/>
    </dgm:pt>
    <dgm:pt modelId="{28A97CAF-7CCF-4771-8245-3B3890411BA0}" type="pres">
      <dgm:prSet presAssocID="{1065F6E5-C9E3-4CD0-8ACD-C441B8D74A3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69796F-7B24-4952-B288-26C39D7017CE}" type="pres">
      <dgm:prSet presAssocID="{1065F6E5-C9E3-4CD0-8ACD-C441B8D74A33}" presName="horzThree" presStyleCnt="0"/>
      <dgm:spPr/>
    </dgm:pt>
    <dgm:pt modelId="{7756DC8D-55B6-4607-935F-1943B970907E}" type="pres">
      <dgm:prSet presAssocID="{1D31869E-F1D3-44E1-8981-91CBAA5B124F}" presName="sibSpaceOne" presStyleCnt="0"/>
      <dgm:spPr/>
    </dgm:pt>
    <dgm:pt modelId="{37F4F80B-F6A8-4431-9AF0-2C63028FA58D}" type="pres">
      <dgm:prSet presAssocID="{9352C8C2-E128-4619-92C0-85C4AB47C8CE}" presName="vertOne" presStyleCnt="0"/>
      <dgm:spPr/>
    </dgm:pt>
    <dgm:pt modelId="{CAB81429-B31F-46E7-90EA-147EE3084107}" type="pres">
      <dgm:prSet presAssocID="{9352C8C2-E128-4619-92C0-85C4AB47C8CE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1876E0-2027-4F6F-89A0-DE8B233ECFE9}" type="pres">
      <dgm:prSet presAssocID="{9352C8C2-E128-4619-92C0-85C4AB47C8CE}" presName="parTransOne" presStyleCnt="0"/>
      <dgm:spPr/>
    </dgm:pt>
    <dgm:pt modelId="{C44377B2-2911-4A9A-8E22-CF80A5FC7C94}" type="pres">
      <dgm:prSet presAssocID="{9352C8C2-E128-4619-92C0-85C4AB47C8CE}" presName="horzOne" presStyleCnt="0"/>
      <dgm:spPr/>
    </dgm:pt>
    <dgm:pt modelId="{7BE1342E-A082-44E0-A76C-3916FC4DCA8B}" type="pres">
      <dgm:prSet presAssocID="{09C2E903-2B5C-463C-804C-E570B79ABF4D}" presName="vertTwo" presStyleCnt="0"/>
      <dgm:spPr/>
    </dgm:pt>
    <dgm:pt modelId="{7C564AEF-C142-44A9-9F23-016270CA02E9}" type="pres">
      <dgm:prSet presAssocID="{09C2E903-2B5C-463C-804C-E570B79ABF4D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58F126-8103-4203-AEF5-8D779F5AE19A}" type="pres">
      <dgm:prSet presAssocID="{09C2E903-2B5C-463C-804C-E570B79ABF4D}" presName="parTransTwo" presStyleCnt="0"/>
      <dgm:spPr/>
    </dgm:pt>
    <dgm:pt modelId="{8627565A-129F-4BD1-A645-FF18523BDBF9}" type="pres">
      <dgm:prSet presAssocID="{09C2E903-2B5C-463C-804C-E570B79ABF4D}" presName="horzTwo" presStyleCnt="0"/>
      <dgm:spPr/>
    </dgm:pt>
    <dgm:pt modelId="{4C48E558-4E2C-41D1-A5A5-F6E4707E126E}" type="pres">
      <dgm:prSet presAssocID="{34E743B2-9B81-4C6E-865A-08E5115380FB}" presName="vertThree" presStyleCnt="0"/>
      <dgm:spPr/>
    </dgm:pt>
    <dgm:pt modelId="{C481067D-A7FD-41E4-A3DD-40109F38803B}" type="pres">
      <dgm:prSet presAssocID="{34E743B2-9B81-4C6E-865A-08E5115380FB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65B0D9-D096-407C-801B-834AA9C9360A}" type="pres">
      <dgm:prSet presAssocID="{34E743B2-9B81-4C6E-865A-08E5115380FB}" presName="horzThree" presStyleCnt="0"/>
      <dgm:spPr/>
    </dgm:pt>
    <dgm:pt modelId="{396A75E9-55F0-4C26-AAC6-01F6B5A9F188}" type="pres">
      <dgm:prSet presAssocID="{4AD10364-8DA6-4FE8-8349-4BDA2E932438}" presName="sibSpaceOne" presStyleCnt="0"/>
      <dgm:spPr/>
    </dgm:pt>
    <dgm:pt modelId="{4E5FDEAF-77AD-4F60-AA5A-CF20373961D6}" type="pres">
      <dgm:prSet presAssocID="{EC578FAD-2BD9-45AF-9808-3681D10B8F8C}" presName="vertOne" presStyleCnt="0"/>
      <dgm:spPr/>
    </dgm:pt>
    <dgm:pt modelId="{F70E3758-5E03-47F5-A2D0-2EEE187BD18B}" type="pres">
      <dgm:prSet presAssocID="{EC578FAD-2BD9-45AF-9808-3681D10B8F8C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FC0363-CCA5-48F4-8009-6013B9BE1759}" type="pres">
      <dgm:prSet presAssocID="{EC578FAD-2BD9-45AF-9808-3681D10B8F8C}" presName="parTransOne" presStyleCnt="0"/>
      <dgm:spPr/>
    </dgm:pt>
    <dgm:pt modelId="{454032F5-25C6-40D8-9A85-969FB6104F6D}" type="pres">
      <dgm:prSet presAssocID="{EC578FAD-2BD9-45AF-9808-3681D10B8F8C}" presName="horzOne" presStyleCnt="0"/>
      <dgm:spPr/>
    </dgm:pt>
    <dgm:pt modelId="{63F91E3B-4F44-45DA-B781-E3E8966A69F9}" type="pres">
      <dgm:prSet presAssocID="{70C2CE16-002F-43AA-B721-B491E5C0369C}" presName="vertTwo" presStyleCnt="0"/>
      <dgm:spPr/>
    </dgm:pt>
    <dgm:pt modelId="{8D2F6306-D315-479A-89E1-DF7E5D5BB941}" type="pres">
      <dgm:prSet presAssocID="{70C2CE16-002F-43AA-B721-B491E5C0369C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22D020-8CF8-4933-80FF-221B7422B408}" type="pres">
      <dgm:prSet presAssocID="{70C2CE16-002F-43AA-B721-B491E5C0369C}" presName="horzTwo" presStyleCnt="0"/>
      <dgm:spPr/>
    </dgm:pt>
  </dgm:ptLst>
  <dgm:cxnLst>
    <dgm:cxn modelId="{7D9FB1F0-E321-4E55-8EED-1333D4C03D61}" type="presOf" srcId="{09C2E903-2B5C-463C-804C-E570B79ABF4D}" destId="{7C564AEF-C142-44A9-9F23-016270CA02E9}" srcOrd="0" destOrd="0" presId="urn:microsoft.com/office/officeart/2005/8/layout/hierarchy4"/>
    <dgm:cxn modelId="{5F425BC6-3BB0-4283-84C4-05F67683ACAA}" srcId="{061675B0-D078-4F6F-A38E-351F4AF06EB5}" destId="{EC578FAD-2BD9-45AF-9808-3681D10B8F8C}" srcOrd="3" destOrd="0" parTransId="{681AC4D0-8045-4181-A5F3-ABFEE632D3D4}" sibTransId="{452F2734-33DC-4261-A609-1457DC469B06}"/>
    <dgm:cxn modelId="{FBE360B2-E6F7-48C3-9184-0D9A6A3D5546}" type="presOf" srcId="{BE103AC7-053B-453D-A4DE-1A3927663F61}" destId="{A9FD2A3C-D826-425F-B61F-0D3253D35983}" srcOrd="0" destOrd="0" presId="urn:microsoft.com/office/officeart/2005/8/layout/hierarchy4"/>
    <dgm:cxn modelId="{B16C420C-F3DC-4059-ADB7-B5DEA31F4E62}" type="presOf" srcId="{D3033FE8-8CC7-4A36-BECC-008E108C5230}" destId="{03CB83AE-85F7-4193-A719-2D61F18200DF}" srcOrd="0" destOrd="0" presId="urn:microsoft.com/office/officeart/2005/8/layout/hierarchy4"/>
    <dgm:cxn modelId="{9C98B4ED-B1D2-4355-A53B-A84E7FC54748}" srcId="{27437ED3-CB57-46AB-8CD7-186FFDBC1458}" destId="{2780FAB0-2DCC-43DD-B511-565F4F640BD2}" srcOrd="0" destOrd="0" parTransId="{C4E2B73D-424F-4075-B948-61DBE9307815}" sibTransId="{A5965A21-6CCE-44B8-8D87-C050A5412F93}"/>
    <dgm:cxn modelId="{61DBC83D-9A45-4B02-B13D-C4908EA15275}" type="presOf" srcId="{EC578FAD-2BD9-45AF-9808-3681D10B8F8C}" destId="{F70E3758-5E03-47F5-A2D0-2EEE187BD18B}" srcOrd="0" destOrd="0" presId="urn:microsoft.com/office/officeart/2005/8/layout/hierarchy4"/>
    <dgm:cxn modelId="{B62F6EC4-60CA-4A7F-B73B-1F8D630576D7}" type="presOf" srcId="{2780FAB0-2DCC-43DD-B511-565F4F640BD2}" destId="{7DC94047-61B4-4BAC-99F9-C1E1393E8EB5}" srcOrd="0" destOrd="0" presId="urn:microsoft.com/office/officeart/2005/8/layout/hierarchy4"/>
    <dgm:cxn modelId="{FBB8C98E-EEC5-42E9-9B9C-1149E86E9BC0}" srcId="{061675B0-D078-4F6F-A38E-351F4AF06EB5}" destId="{27437ED3-CB57-46AB-8CD7-186FFDBC1458}" srcOrd="1" destOrd="0" parTransId="{0FA12B8F-3933-4BAF-AB34-4B00E97BAC6C}" sibTransId="{1D31869E-F1D3-44E1-8981-91CBAA5B124F}"/>
    <dgm:cxn modelId="{7EA1CE7D-A80A-45B2-8FE2-899529A02C1C}" type="presOf" srcId="{0CA50E6A-0475-4D89-8194-EE8A66396274}" destId="{9A0ADF38-F899-4962-8554-E9336D754546}" srcOrd="0" destOrd="0" presId="urn:microsoft.com/office/officeart/2005/8/layout/hierarchy4"/>
    <dgm:cxn modelId="{130919D8-00D4-4D0C-BC0E-936BF1BE4B37}" type="presOf" srcId="{1065F6E5-C9E3-4CD0-8ACD-C441B8D74A33}" destId="{28A97CAF-7CCF-4771-8245-3B3890411BA0}" srcOrd="0" destOrd="0" presId="urn:microsoft.com/office/officeart/2005/8/layout/hierarchy4"/>
    <dgm:cxn modelId="{1A19E455-AED4-4FFE-9B2E-4582B6424B0A}" type="presOf" srcId="{9352C8C2-E128-4619-92C0-85C4AB47C8CE}" destId="{CAB81429-B31F-46E7-90EA-147EE3084107}" srcOrd="0" destOrd="0" presId="urn:microsoft.com/office/officeart/2005/8/layout/hierarchy4"/>
    <dgm:cxn modelId="{12C95633-9417-43C7-8221-8DFDECD55FAB}" srcId="{0CA50E6A-0475-4D89-8194-EE8A66396274}" destId="{D3033FE8-8CC7-4A36-BECC-008E108C5230}" srcOrd="0" destOrd="0" parTransId="{82CB23F1-399A-4C24-854B-A9B6810FD1D6}" sibTransId="{A334A5B7-B5FF-41D1-AB60-299A8AAB30FA}"/>
    <dgm:cxn modelId="{FF09BCC6-902C-49DE-B28E-57D1B4F786FF}" srcId="{9352C8C2-E128-4619-92C0-85C4AB47C8CE}" destId="{09C2E903-2B5C-463C-804C-E570B79ABF4D}" srcOrd="0" destOrd="0" parTransId="{34F0E602-E175-418C-BD0A-D6E2B48D0E49}" sibTransId="{D291410E-4C13-495F-A06E-550A30669F7B}"/>
    <dgm:cxn modelId="{3E8AE05D-B3C8-471C-8812-4E0BCF257AE0}" type="presOf" srcId="{70C2CE16-002F-43AA-B721-B491E5C0369C}" destId="{8D2F6306-D315-479A-89E1-DF7E5D5BB941}" srcOrd="0" destOrd="0" presId="urn:microsoft.com/office/officeart/2005/8/layout/hierarchy4"/>
    <dgm:cxn modelId="{CC51569F-4260-421B-9827-EE8613DE79C4}" srcId="{D3033FE8-8CC7-4A36-BECC-008E108C5230}" destId="{BE103AC7-053B-453D-A4DE-1A3927663F61}" srcOrd="0" destOrd="0" parTransId="{49D81FB5-E313-4307-B3D6-E9BE6AA48CA9}" sibTransId="{FF565D72-9B44-4592-9DCB-22C49013DD09}"/>
    <dgm:cxn modelId="{4200903B-B721-4418-8E74-C0B9EE1D05A5}" type="presOf" srcId="{061675B0-D078-4F6F-A38E-351F4AF06EB5}" destId="{8349939D-A030-481D-ACE0-C3482F981098}" srcOrd="0" destOrd="0" presId="urn:microsoft.com/office/officeart/2005/8/layout/hierarchy4"/>
    <dgm:cxn modelId="{43795D68-9715-41F7-AE11-ADE323BA00A8}" type="presOf" srcId="{27437ED3-CB57-46AB-8CD7-186FFDBC1458}" destId="{2E3988F8-2BBF-4A89-9856-EE90F78D888E}" srcOrd="0" destOrd="0" presId="urn:microsoft.com/office/officeart/2005/8/layout/hierarchy4"/>
    <dgm:cxn modelId="{577B7FD3-A6B5-44A1-86BF-2BC570062C2D}" srcId="{061675B0-D078-4F6F-A38E-351F4AF06EB5}" destId="{0CA50E6A-0475-4D89-8194-EE8A66396274}" srcOrd="0" destOrd="0" parTransId="{C2727C5E-A94E-4163-BE6A-C8C0FC0D0609}" sibTransId="{BC7FC807-2802-48C2-86DF-E690E997024E}"/>
    <dgm:cxn modelId="{0920BCA2-DE6A-445D-BDD3-CEF2F2C02808}" srcId="{EC578FAD-2BD9-45AF-9808-3681D10B8F8C}" destId="{70C2CE16-002F-43AA-B721-B491E5C0369C}" srcOrd="0" destOrd="0" parTransId="{4E3401A6-D7C5-42FB-BC97-33E20D299D0C}" sibTransId="{D45B26E2-5159-417F-BC03-2D77C0F352AE}"/>
    <dgm:cxn modelId="{3ECD47A4-C8C9-4189-A115-7C0EE007D836}" type="presOf" srcId="{34E743B2-9B81-4C6E-865A-08E5115380FB}" destId="{C481067D-A7FD-41E4-A3DD-40109F38803B}" srcOrd="0" destOrd="0" presId="urn:microsoft.com/office/officeart/2005/8/layout/hierarchy4"/>
    <dgm:cxn modelId="{6997CF3C-7CCA-4A41-A12D-CC21B4825A15}" srcId="{061675B0-D078-4F6F-A38E-351F4AF06EB5}" destId="{9352C8C2-E128-4619-92C0-85C4AB47C8CE}" srcOrd="2" destOrd="0" parTransId="{AFC58ED6-A7EC-4F99-ABBD-B640C6B8A151}" sibTransId="{4AD10364-8DA6-4FE8-8349-4BDA2E932438}"/>
    <dgm:cxn modelId="{91D51C7D-5311-4BCC-872F-5E73DA54F250}" srcId="{2780FAB0-2DCC-43DD-B511-565F4F640BD2}" destId="{1065F6E5-C9E3-4CD0-8ACD-C441B8D74A33}" srcOrd="0" destOrd="0" parTransId="{A2A74F51-41E0-467E-AE5E-B9EA61E3FDF1}" sibTransId="{361305EC-D8E0-44F8-9166-9CBEC54C13AF}"/>
    <dgm:cxn modelId="{2D71D832-CFB1-4F4C-8525-5C594C998C8E}" srcId="{09C2E903-2B5C-463C-804C-E570B79ABF4D}" destId="{34E743B2-9B81-4C6E-865A-08E5115380FB}" srcOrd="0" destOrd="0" parTransId="{B3475C58-8D2C-4A52-A88A-13AEC6855482}" sibTransId="{ACE8DDA6-1905-4C69-A2DD-688960ABCEC5}"/>
    <dgm:cxn modelId="{8764E959-1ACE-4B27-AF4B-9A389438BD62}" type="presParOf" srcId="{8349939D-A030-481D-ACE0-C3482F981098}" destId="{47E1697B-A6D3-4B3F-AC54-1FB3DB93E66F}" srcOrd="0" destOrd="0" presId="urn:microsoft.com/office/officeart/2005/8/layout/hierarchy4"/>
    <dgm:cxn modelId="{13A5E245-C210-4228-8BA5-8EF98E2975BA}" type="presParOf" srcId="{47E1697B-A6D3-4B3F-AC54-1FB3DB93E66F}" destId="{9A0ADF38-F899-4962-8554-E9336D754546}" srcOrd="0" destOrd="0" presId="urn:microsoft.com/office/officeart/2005/8/layout/hierarchy4"/>
    <dgm:cxn modelId="{A3A092AC-1802-461F-AF4F-21E429686B67}" type="presParOf" srcId="{47E1697B-A6D3-4B3F-AC54-1FB3DB93E66F}" destId="{A23FDA46-DCB9-4C04-9BF6-96AF1D0867EF}" srcOrd="1" destOrd="0" presId="urn:microsoft.com/office/officeart/2005/8/layout/hierarchy4"/>
    <dgm:cxn modelId="{4235B444-135C-4DC7-A03B-313BD752D384}" type="presParOf" srcId="{47E1697B-A6D3-4B3F-AC54-1FB3DB93E66F}" destId="{3A0576E9-806A-4947-8C65-1D77E564F8DE}" srcOrd="2" destOrd="0" presId="urn:microsoft.com/office/officeart/2005/8/layout/hierarchy4"/>
    <dgm:cxn modelId="{F8BE245A-B151-494E-AA67-644EAF0F99A3}" type="presParOf" srcId="{3A0576E9-806A-4947-8C65-1D77E564F8DE}" destId="{E458836F-B206-40C1-8309-3B7773B132D4}" srcOrd="0" destOrd="0" presId="urn:microsoft.com/office/officeart/2005/8/layout/hierarchy4"/>
    <dgm:cxn modelId="{350F84E1-46CF-4EB4-846A-53ABA836CA19}" type="presParOf" srcId="{E458836F-B206-40C1-8309-3B7773B132D4}" destId="{03CB83AE-85F7-4193-A719-2D61F18200DF}" srcOrd="0" destOrd="0" presId="urn:microsoft.com/office/officeart/2005/8/layout/hierarchy4"/>
    <dgm:cxn modelId="{9396052C-32D5-403E-8A67-9A433D81F95A}" type="presParOf" srcId="{E458836F-B206-40C1-8309-3B7773B132D4}" destId="{88F1719A-621A-492C-ABC0-57909D09DEDD}" srcOrd="1" destOrd="0" presId="urn:microsoft.com/office/officeart/2005/8/layout/hierarchy4"/>
    <dgm:cxn modelId="{9479C1D9-5147-48A9-9A37-B6D48C9F7204}" type="presParOf" srcId="{E458836F-B206-40C1-8309-3B7773B132D4}" destId="{6FC6ADE6-29D6-44DD-8C4D-DD2481BFDE0B}" srcOrd="2" destOrd="0" presId="urn:microsoft.com/office/officeart/2005/8/layout/hierarchy4"/>
    <dgm:cxn modelId="{BFEF9ACD-826C-4433-8750-EEA6A081E9D3}" type="presParOf" srcId="{6FC6ADE6-29D6-44DD-8C4D-DD2481BFDE0B}" destId="{914D9653-B1C1-40F9-874C-1BD4CB6BC9BE}" srcOrd="0" destOrd="0" presId="urn:microsoft.com/office/officeart/2005/8/layout/hierarchy4"/>
    <dgm:cxn modelId="{C730535C-9478-49B5-8E43-49D5B40C55E9}" type="presParOf" srcId="{914D9653-B1C1-40F9-874C-1BD4CB6BC9BE}" destId="{A9FD2A3C-D826-425F-B61F-0D3253D35983}" srcOrd="0" destOrd="0" presId="urn:microsoft.com/office/officeart/2005/8/layout/hierarchy4"/>
    <dgm:cxn modelId="{625F2E0C-1A5F-41E5-AE64-6D8A3FC7B809}" type="presParOf" srcId="{914D9653-B1C1-40F9-874C-1BD4CB6BC9BE}" destId="{BF095D44-69DA-4901-BD27-8526BBA8EDC0}" srcOrd="1" destOrd="0" presId="urn:microsoft.com/office/officeart/2005/8/layout/hierarchy4"/>
    <dgm:cxn modelId="{A06AC70D-7F1A-425A-8BE7-CE8714B0D7B9}" type="presParOf" srcId="{8349939D-A030-481D-ACE0-C3482F981098}" destId="{41260001-F3AF-4760-ACB4-6B1F01AA752C}" srcOrd="1" destOrd="0" presId="urn:microsoft.com/office/officeart/2005/8/layout/hierarchy4"/>
    <dgm:cxn modelId="{D8163E55-C451-48EC-A77E-5349928C310E}" type="presParOf" srcId="{8349939D-A030-481D-ACE0-C3482F981098}" destId="{AA825714-6E43-46DA-9D5F-24262B88F5AC}" srcOrd="2" destOrd="0" presId="urn:microsoft.com/office/officeart/2005/8/layout/hierarchy4"/>
    <dgm:cxn modelId="{01284EB4-B432-455C-9A13-FA5F5A087B73}" type="presParOf" srcId="{AA825714-6E43-46DA-9D5F-24262B88F5AC}" destId="{2E3988F8-2BBF-4A89-9856-EE90F78D888E}" srcOrd="0" destOrd="0" presId="urn:microsoft.com/office/officeart/2005/8/layout/hierarchy4"/>
    <dgm:cxn modelId="{8C5F3636-3A94-498E-B736-92F947D47147}" type="presParOf" srcId="{AA825714-6E43-46DA-9D5F-24262B88F5AC}" destId="{827AD2F2-D8D9-4954-B84B-61D87B945D01}" srcOrd="1" destOrd="0" presId="urn:microsoft.com/office/officeart/2005/8/layout/hierarchy4"/>
    <dgm:cxn modelId="{7DE78C12-F108-40C5-A936-30E2C5DAFCA0}" type="presParOf" srcId="{AA825714-6E43-46DA-9D5F-24262B88F5AC}" destId="{C24DE969-4EF8-4EFB-8A61-3B4D8569D15B}" srcOrd="2" destOrd="0" presId="urn:microsoft.com/office/officeart/2005/8/layout/hierarchy4"/>
    <dgm:cxn modelId="{9A0B4747-4D68-4227-B4F0-408EE14896B7}" type="presParOf" srcId="{C24DE969-4EF8-4EFB-8A61-3B4D8569D15B}" destId="{27402A6E-8447-4780-9A95-8BDC0520B886}" srcOrd="0" destOrd="0" presId="urn:microsoft.com/office/officeart/2005/8/layout/hierarchy4"/>
    <dgm:cxn modelId="{66903A0C-CE3F-4CFB-B3D0-B19F61A33F10}" type="presParOf" srcId="{27402A6E-8447-4780-9A95-8BDC0520B886}" destId="{7DC94047-61B4-4BAC-99F9-C1E1393E8EB5}" srcOrd="0" destOrd="0" presId="urn:microsoft.com/office/officeart/2005/8/layout/hierarchy4"/>
    <dgm:cxn modelId="{B7D51C8A-A549-482E-9C08-AA5E83F3584E}" type="presParOf" srcId="{27402A6E-8447-4780-9A95-8BDC0520B886}" destId="{FD828993-EEC3-4780-B75D-61C168B35539}" srcOrd="1" destOrd="0" presId="urn:microsoft.com/office/officeart/2005/8/layout/hierarchy4"/>
    <dgm:cxn modelId="{B9361454-F93D-4ED4-A862-7190CEF9815C}" type="presParOf" srcId="{27402A6E-8447-4780-9A95-8BDC0520B886}" destId="{88581721-F379-48EB-B82E-2F6525E9C570}" srcOrd="2" destOrd="0" presId="urn:microsoft.com/office/officeart/2005/8/layout/hierarchy4"/>
    <dgm:cxn modelId="{C3A04949-7A49-4AD6-A1D2-1C06FD310BA5}" type="presParOf" srcId="{88581721-F379-48EB-B82E-2F6525E9C570}" destId="{75D2D220-62AC-40C8-9AD2-410604E6AE22}" srcOrd="0" destOrd="0" presId="urn:microsoft.com/office/officeart/2005/8/layout/hierarchy4"/>
    <dgm:cxn modelId="{22563998-CDAB-4D53-A310-43D92E70488C}" type="presParOf" srcId="{75D2D220-62AC-40C8-9AD2-410604E6AE22}" destId="{28A97CAF-7CCF-4771-8245-3B3890411BA0}" srcOrd="0" destOrd="0" presId="urn:microsoft.com/office/officeart/2005/8/layout/hierarchy4"/>
    <dgm:cxn modelId="{B4B0D115-B0DD-4D3D-9C6D-4C3B5B085147}" type="presParOf" srcId="{75D2D220-62AC-40C8-9AD2-410604E6AE22}" destId="{F969796F-7B24-4952-B288-26C39D7017CE}" srcOrd="1" destOrd="0" presId="urn:microsoft.com/office/officeart/2005/8/layout/hierarchy4"/>
    <dgm:cxn modelId="{03F722E6-4636-44EF-AA55-42BB57A31808}" type="presParOf" srcId="{8349939D-A030-481D-ACE0-C3482F981098}" destId="{7756DC8D-55B6-4607-935F-1943B970907E}" srcOrd="3" destOrd="0" presId="urn:microsoft.com/office/officeart/2005/8/layout/hierarchy4"/>
    <dgm:cxn modelId="{B6A45FF1-E231-4059-8759-9667906FB109}" type="presParOf" srcId="{8349939D-A030-481D-ACE0-C3482F981098}" destId="{37F4F80B-F6A8-4431-9AF0-2C63028FA58D}" srcOrd="4" destOrd="0" presId="urn:microsoft.com/office/officeart/2005/8/layout/hierarchy4"/>
    <dgm:cxn modelId="{5BE681ED-1181-4934-8A18-E9AABA77E2EA}" type="presParOf" srcId="{37F4F80B-F6A8-4431-9AF0-2C63028FA58D}" destId="{CAB81429-B31F-46E7-90EA-147EE3084107}" srcOrd="0" destOrd="0" presId="urn:microsoft.com/office/officeart/2005/8/layout/hierarchy4"/>
    <dgm:cxn modelId="{42EA5C70-CBE0-401C-A1BA-F37EE226F6B2}" type="presParOf" srcId="{37F4F80B-F6A8-4431-9AF0-2C63028FA58D}" destId="{AD1876E0-2027-4F6F-89A0-DE8B233ECFE9}" srcOrd="1" destOrd="0" presId="urn:microsoft.com/office/officeart/2005/8/layout/hierarchy4"/>
    <dgm:cxn modelId="{33583346-B32A-476E-8D40-348440713CAB}" type="presParOf" srcId="{37F4F80B-F6A8-4431-9AF0-2C63028FA58D}" destId="{C44377B2-2911-4A9A-8E22-CF80A5FC7C94}" srcOrd="2" destOrd="0" presId="urn:microsoft.com/office/officeart/2005/8/layout/hierarchy4"/>
    <dgm:cxn modelId="{68770761-B3C1-412E-8B5A-1F38D9650149}" type="presParOf" srcId="{C44377B2-2911-4A9A-8E22-CF80A5FC7C94}" destId="{7BE1342E-A082-44E0-A76C-3916FC4DCA8B}" srcOrd="0" destOrd="0" presId="urn:microsoft.com/office/officeart/2005/8/layout/hierarchy4"/>
    <dgm:cxn modelId="{89102345-BD37-4EF6-A4D2-D24BCB518A50}" type="presParOf" srcId="{7BE1342E-A082-44E0-A76C-3916FC4DCA8B}" destId="{7C564AEF-C142-44A9-9F23-016270CA02E9}" srcOrd="0" destOrd="0" presId="urn:microsoft.com/office/officeart/2005/8/layout/hierarchy4"/>
    <dgm:cxn modelId="{DCD84850-8649-45F8-91C5-A04C78E6AF5D}" type="presParOf" srcId="{7BE1342E-A082-44E0-A76C-3916FC4DCA8B}" destId="{D258F126-8103-4203-AEF5-8D779F5AE19A}" srcOrd="1" destOrd="0" presId="urn:microsoft.com/office/officeart/2005/8/layout/hierarchy4"/>
    <dgm:cxn modelId="{D5F8C44D-D043-41DB-8A76-1CCB1E3B6CC3}" type="presParOf" srcId="{7BE1342E-A082-44E0-A76C-3916FC4DCA8B}" destId="{8627565A-129F-4BD1-A645-FF18523BDBF9}" srcOrd="2" destOrd="0" presId="urn:microsoft.com/office/officeart/2005/8/layout/hierarchy4"/>
    <dgm:cxn modelId="{4CB0F352-2F71-48EE-B1CA-B3A507064275}" type="presParOf" srcId="{8627565A-129F-4BD1-A645-FF18523BDBF9}" destId="{4C48E558-4E2C-41D1-A5A5-F6E4707E126E}" srcOrd="0" destOrd="0" presId="urn:microsoft.com/office/officeart/2005/8/layout/hierarchy4"/>
    <dgm:cxn modelId="{262F6B77-AFC8-4CF8-9D0B-1915B0504CD0}" type="presParOf" srcId="{4C48E558-4E2C-41D1-A5A5-F6E4707E126E}" destId="{C481067D-A7FD-41E4-A3DD-40109F38803B}" srcOrd="0" destOrd="0" presId="urn:microsoft.com/office/officeart/2005/8/layout/hierarchy4"/>
    <dgm:cxn modelId="{51C1FD25-5DEB-4A93-A088-D2C71B6149E9}" type="presParOf" srcId="{4C48E558-4E2C-41D1-A5A5-F6E4707E126E}" destId="{EB65B0D9-D096-407C-801B-834AA9C9360A}" srcOrd="1" destOrd="0" presId="urn:microsoft.com/office/officeart/2005/8/layout/hierarchy4"/>
    <dgm:cxn modelId="{2067367B-C149-4841-9473-65D9E4E1747F}" type="presParOf" srcId="{8349939D-A030-481D-ACE0-C3482F981098}" destId="{396A75E9-55F0-4C26-AAC6-01F6B5A9F188}" srcOrd="5" destOrd="0" presId="urn:microsoft.com/office/officeart/2005/8/layout/hierarchy4"/>
    <dgm:cxn modelId="{E398950C-6B26-4D82-BADF-3A5862FB51F3}" type="presParOf" srcId="{8349939D-A030-481D-ACE0-C3482F981098}" destId="{4E5FDEAF-77AD-4F60-AA5A-CF20373961D6}" srcOrd="6" destOrd="0" presId="urn:microsoft.com/office/officeart/2005/8/layout/hierarchy4"/>
    <dgm:cxn modelId="{E8A7EA26-ECDB-4B4E-A580-127CD95B0BEC}" type="presParOf" srcId="{4E5FDEAF-77AD-4F60-AA5A-CF20373961D6}" destId="{F70E3758-5E03-47F5-A2D0-2EEE187BD18B}" srcOrd="0" destOrd="0" presId="urn:microsoft.com/office/officeart/2005/8/layout/hierarchy4"/>
    <dgm:cxn modelId="{32809512-4488-4A52-AA2E-C677B864D700}" type="presParOf" srcId="{4E5FDEAF-77AD-4F60-AA5A-CF20373961D6}" destId="{55FC0363-CCA5-48F4-8009-6013B9BE1759}" srcOrd="1" destOrd="0" presId="urn:microsoft.com/office/officeart/2005/8/layout/hierarchy4"/>
    <dgm:cxn modelId="{47AFEF34-1A50-4F32-BE81-08F912956CE8}" type="presParOf" srcId="{4E5FDEAF-77AD-4F60-AA5A-CF20373961D6}" destId="{454032F5-25C6-40D8-9A85-969FB6104F6D}" srcOrd="2" destOrd="0" presId="urn:microsoft.com/office/officeart/2005/8/layout/hierarchy4"/>
    <dgm:cxn modelId="{EF975CD7-EB57-4073-9774-EC33704362DA}" type="presParOf" srcId="{454032F5-25C6-40D8-9A85-969FB6104F6D}" destId="{63F91E3B-4F44-45DA-B781-E3E8966A69F9}" srcOrd="0" destOrd="0" presId="urn:microsoft.com/office/officeart/2005/8/layout/hierarchy4"/>
    <dgm:cxn modelId="{9EF82CE7-8646-485B-9104-DAD108BBCEEF}" type="presParOf" srcId="{63F91E3B-4F44-45DA-B781-E3E8966A69F9}" destId="{8D2F6306-D315-479A-89E1-DF7E5D5BB941}" srcOrd="0" destOrd="0" presId="urn:microsoft.com/office/officeart/2005/8/layout/hierarchy4"/>
    <dgm:cxn modelId="{21E09E5A-72FA-48AB-B725-A7FA84B6A5A7}" type="presParOf" srcId="{63F91E3B-4F44-45DA-B781-E3E8966A69F9}" destId="{D422D020-8CF8-4933-80FF-221B7422B40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AEB454-E716-4D40-A319-02A1B58FA3EA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A50C155-5BE7-48CF-A8A5-8047336DE24B}">
      <dgm:prSet phldrT="[Текст]"/>
      <dgm:spPr/>
      <dgm:t>
        <a:bodyPr/>
        <a:lstStyle/>
        <a:p>
          <a:r>
            <a:rPr lang="ru-RU" dirty="0"/>
            <a:t>Перечень показателей мега-проекта </a:t>
          </a:r>
          <a:br>
            <a:rPr lang="ru-RU" dirty="0"/>
          </a:br>
          <a:r>
            <a:rPr lang="ru-RU" dirty="0"/>
            <a:t>«Умный город </a:t>
          </a:r>
          <a:br>
            <a:rPr lang="ru-RU" dirty="0"/>
          </a:br>
          <a:r>
            <a:rPr lang="ru-RU" dirty="0"/>
            <a:t>Санкт-Петербург»</a:t>
          </a:r>
        </a:p>
      </dgm:t>
    </dgm:pt>
    <dgm:pt modelId="{7167C564-B415-4FD9-90E6-3E0364E916E7}" type="parTrans" cxnId="{4A3BF111-E25B-4C9A-BF19-87987FCA3CD9}">
      <dgm:prSet/>
      <dgm:spPr/>
      <dgm:t>
        <a:bodyPr/>
        <a:lstStyle/>
        <a:p>
          <a:endParaRPr lang="ru-RU"/>
        </a:p>
      </dgm:t>
    </dgm:pt>
    <dgm:pt modelId="{AF7F0775-A274-44D7-B763-56B65AF1C61F}" type="sibTrans" cxnId="{4A3BF111-E25B-4C9A-BF19-87987FCA3CD9}">
      <dgm:prSet/>
      <dgm:spPr/>
      <dgm:t>
        <a:bodyPr/>
        <a:lstStyle/>
        <a:p>
          <a:endParaRPr lang="ru-RU"/>
        </a:p>
      </dgm:t>
    </dgm:pt>
    <dgm:pt modelId="{E1ECB4A7-FC83-44AC-B2B3-68EAF657D615}">
      <dgm:prSet phldrT="[Текст]"/>
      <dgm:spPr/>
      <dgm:t>
        <a:bodyPr/>
        <a:lstStyle/>
        <a:p>
          <a:r>
            <a:rPr lang="ru-RU" dirty="0"/>
            <a:t>Показатели реализации концепции </a:t>
          </a:r>
          <a:r>
            <a:rPr lang="en-US" dirty="0"/>
            <a:t/>
          </a:r>
          <a:br>
            <a:rPr lang="en-US" dirty="0"/>
          </a:br>
          <a:r>
            <a:rPr lang="ru-RU" dirty="0"/>
            <a:t>«Умный город </a:t>
          </a:r>
          <a:br>
            <a:rPr lang="ru-RU" dirty="0"/>
          </a:br>
          <a:r>
            <a:rPr lang="ru-RU" dirty="0"/>
            <a:t>Санкт-Петербург»</a:t>
          </a:r>
        </a:p>
      </dgm:t>
    </dgm:pt>
    <dgm:pt modelId="{3150AE0D-33A0-4508-AA71-9E7888415FCE}" type="parTrans" cxnId="{3AF48AFE-8D16-4FFE-9636-B4A388281B18}">
      <dgm:prSet/>
      <dgm:spPr/>
      <dgm:t>
        <a:bodyPr/>
        <a:lstStyle/>
        <a:p>
          <a:endParaRPr lang="ru-RU"/>
        </a:p>
      </dgm:t>
    </dgm:pt>
    <dgm:pt modelId="{40538F2C-30E7-4AC8-8F13-3A876D7AA072}" type="sibTrans" cxnId="{3AF48AFE-8D16-4FFE-9636-B4A388281B18}">
      <dgm:prSet/>
      <dgm:spPr/>
      <dgm:t>
        <a:bodyPr/>
        <a:lstStyle/>
        <a:p>
          <a:endParaRPr lang="ru-RU"/>
        </a:p>
      </dgm:t>
    </dgm:pt>
    <dgm:pt modelId="{5377A44A-0888-4A43-A89C-EF7CD2F25100}">
      <dgm:prSet phldrT="[Текст]"/>
      <dgm:spPr/>
      <dgm:t>
        <a:bodyPr/>
        <a:lstStyle/>
        <a:p>
          <a:r>
            <a:rPr lang="ru-RU" dirty="0"/>
            <a:t>Показатели государственной программы </a:t>
          </a:r>
          <a:br>
            <a:rPr lang="ru-RU" dirty="0"/>
          </a:br>
          <a:r>
            <a:rPr lang="ru-RU" dirty="0"/>
            <a:t>«Цифровая экономика»</a:t>
          </a:r>
        </a:p>
      </dgm:t>
    </dgm:pt>
    <dgm:pt modelId="{64F576B6-32DC-4B75-8E57-C75A601BA3F4}" type="parTrans" cxnId="{50057329-9415-43C0-8511-06E4CEDA8CA6}">
      <dgm:prSet/>
      <dgm:spPr/>
      <dgm:t>
        <a:bodyPr/>
        <a:lstStyle/>
        <a:p>
          <a:endParaRPr lang="ru-RU"/>
        </a:p>
      </dgm:t>
    </dgm:pt>
    <dgm:pt modelId="{5C981985-1B31-4ECA-BAB6-A198E88DAF13}" type="sibTrans" cxnId="{50057329-9415-43C0-8511-06E4CEDA8CA6}">
      <dgm:prSet/>
      <dgm:spPr/>
      <dgm:t>
        <a:bodyPr/>
        <a:lstStyle/>
        <a:p>
          <a:endParaRPr lang="ru-RU"/>
        </a:p>
      </dgm:t>
    </dgm:pt>
    <dgm:pt modelId="{AC6787E9-DFC7-420E-9BE3-1D0D1B7380BE}" type="pres">
      <dgm:prSet presAssocID="{76AEB454-E716-4D40-A319-02A1B58FA3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59BA31-3F00-4717-9747-332D80E7BA86}" type="pres">
      <dgm:prSet presAssocID="{2A50C155-5BE7-48CF-A8A5-8047336DE24B}" presName="hierRoot1" presStyleCnt="0">
        <dgm:presLayoutVars>
          <dgm:hierBranch val="init"/>
        </dgm:presLayoutVars>
      </dgm:prSet>
      <dgm:spPr/>
    </dgm:pt>
    <dgm:pt modelId="{9CDDF7B1-A602-46EA-BE77-65C6C1B49BCA}" type="pres">
      <dgm:prSet presAssocID="{2A50C155-5BE7-48CF-A8A5-8047336DE24B}" presName="rootComposite1" presStyleCnt="0"/>
      <dgm:spPr/>
    </dgm:pt>
    <dgm:pt modelId="{21976318-E25A-4D37-919C-FA0B0F5680FB}" type="pres">
      <dgm:prSet presAssocID="{2A50C155-5BE7-48CF-A8A5-8047336DE2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AA6DAD-55B2-4806-913D-CEF630E1FFE1}" type="pres">
      <dgm:prSet presAssocID="{2A50C155-5BE7-48CF-A8A5-8047336DE24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7F3C113-5A07-4968-9859-17670A4F4C35}" type="pres">
      <dgm:prSet presAssocID="{2A50C155-5BE7-48CF-A8A5-8047336DE24B}" presName="hierChild2" presStyleCnt="0"/>
      <dgm:spPr/>
    </dgm:pt>
    <dgm:pt modelId="{BA07E364-5196-4F79-978F-04AD93A5576A}" type="pres">
      <dgm:prSet presAssocID="{64F576B6-32DC-4B75-8E57-C75A601BA3F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363C72F-E60B-47CD-8B82-12E6FE11B1B2}" type="pres">
      <dgm:prSet presAssocID="{5377A44A-0888-4A43-A89C-EF7CD2F25100}" presName="hierRoot2" presStyleCnt="0">
        <dgm:presLayoutVars>
          <dgm:hierBranch val="init"/>
        </dgm:presLayoutVars>
      </dgm:prSet>
      <dgm:spPr/>
    </dgm:pt>
    <dgm:pt modelId="{C1359F84-5F4C-4ADB-8EB0-FC9ED182EEF9}" type="pres">
      <dgm:prSet presAssocID="{5377A44A-0888-4A43-A89C-EF7CD2F25100}" presName="rootComposite" presStyleCnt="0"/>
      <dgm:spPr/>
    </dgm:pt>
    <dgm:pt modelId="{034B17AB-8F15-486A-AC9F-8B74D4DA69DD}" type="pres">
      <dgm:prSet presAssocID="{5377A44A-0888-4A43-A89C-EF7CD2F2510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122F1F-CB4F-4497-AD78-0AE5020E3EBB}" type="pres">
      <dgm:prSet presAssocID="{5377A44A-0888-4A43-A89C-EF7CD2F25100}" presName="rootConnector" presStyleLbl="node2" presStyleIdx="0" presStyleCnt="2"/>
      <dgm:spPr/>
      <dgm:t>
        <a:bodyPr/>
        <a:lstStyle/>
        <a:p>
          <a:endParaRPr lang="ru-RU"/>
        </a:p>
      </dgm:t>
    </dgm:pt>
    <dgm:pt modelId="{F4875571-4F37-46F0-97D5-7F4A66F28B83}" type="pres">
      <dgm:prSet presAssocID="{5377A44A-0888-4A43-A89C-EF7CD2F25100}" presName="hierChild4" presStyleCnt="0"/>
      <dgm:spPr/>
    </dgm:pt>
    <dgm:pt modelId="{4EE0AC9A-C8AF-4234-BA25-577F83274E38}" type="pres">
      <dgm:prSet presAssocID="{5377A44A-0888-4A43-A89C-EF7CD2F25100}" presName="hierChild5" presStyleCnt="0"/>
      <dgm:spPr/>
    </dgm:pt>
    <dgm:pt modelId="{908C39BF-CF6B-4D62-A5F4-9F2510681369}" type="pres">
      <dgm:prSet presAssocID="{3150AE0D-33A0-4508-AA71-9E7888415FC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1DDEE54-15E9-4217-9A42-567F0A69EC75}" type="pres">
      <dgm:prSet presAssocID="{E1ECB4A7-FC83-44AC-B2B3-68EAF657D615}" presName="hierRoot2" presStyleCnt="0">
        <dgm:presLayoutVars>
          <dgm:hierBranch val="init"/>
        </dgm:presLayoutVars>
      </dgm:prSet>
      <dgm:spPr/>
    </dgm:pt>
    <dgm:pt modelId="{3ACD01E1-941E-41DE-8676-6C51335C4129}" type="pres">
      <dgm:prSet presAssocID="{E1ECB4A7-FC83-44AC-B2B3-68EAF657D615}" presName="rootComposite" presStyleCnt="0"/>
      <dgm:spPr/>
    </dgm:pt>
    <dgm:pt modelId="{FB9DD5ED-7FB3-46CF-BF90-A27A513A2101}" type="pres">
      <dgm:prSet presAssocID="{E1ECB4A7-FC83-44AC-B2B3-68EAF657D61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E46FA6-12B2-42C0-BC1A-B285F46A6204}" type="pres">
      <dgm:prSet presAssocID="{E1ECB4A7-FC83-44AC-B2B3-68EAF657D615}" presName="rootConnector" presStyleLbl="node2" presStyleIdx="1" presStyleCnt="2"/>
      <dgm:spPr/>
      <dgm:t>
        <a:bodyPr/>
        <a:lstStyle/>
        <a:p>
          <a:endParaRPr lang="ru-RU"/>
        </a:p>
      </dgm:t>
    </dgm:pt>
    <dgm:pt modelId="{250BC155-216B-4CA1-9E2E-DEA149B6EDEF}" type="pres">
      <dgm:prSet presAssocID="{E1ECB4A7-FC83-44AC-B2B3-68EAF657D615}" presName="hierChild4" presStyleCnt="0"/>
      <dgm:spPr/>
    </dgm:pt>
    <dgm:pt modelId="{80ED3F70-2778-4B81-B315-32F31CC6E864}" type="pres">
      <dgm:prSet presAssocID="{E1ECB4A7-FC83-44AC-B2B3-68EAF657D615}" presName="hierChild5" presStyleCnt="0"/>
      <dgm:spPr/>
    </dgm:pt>
    <dgm:pt modelId="{2857EE14-9114-4423-ABC7-B1644D4E7631}" type="pres">
      <dgm:prSet presAssocID="{2A50C155-5BE7-48CF-A8A5-8047336DE24B}" presName="hierChild3" presStyleCnt="0"/>
      <dgm:spPr/>
    </dgm:pt>
  </dgm:ptLst>
  <dgm:cxnLst>
    <dgm:cxn modelId="{816AEB26-A24E-469E-8330-595D48F2B4DA}" type="presOf" srcId="{76AEB454-E716-4D40-A319-02A1B58FA3EA}" destId="{AC6787E9-DFC7-420E-9BE3-1D0D1B7380BE}" srcOrd="0" destOrd="0" presId="urn:microsoft.com/office/officeart/2005/8/layout/orgChart1"/>
    <dgm:cxn modelId="{D45FFBE3-4DD7-47EC-B89A-276B2297ED70}" type="presOf" srcId="{2A50C155-5BE7-48CF-A8A5-8047336DE24B}" destId="{21976318-E25A-4D37-919C-FA0B0F5680FB}" srcOrd="0" destOrd="0" presId="urn:microsoft.com/office/officeart/2005/8/layout/orgChart1"/>
    <dgm:cxn modelId="{E677EB7B-125C-4BA1-BE9E-D814FBC987FC}" type="presOf" srcId="{E1ECB4A7-FC83-44AC-B2B3-68EAF657D615}" destId="{C5E46FA6-12B2-42C0-BC1A-B285F46A6204}" srcOrd="1" destOrd="0" presId="urn:microsoft.com/office/officeart/2005/8/layout/orgChart1"/>
    <dgm:cxn modelId="{50057329-9415-43C0-8511-06E4CEDA8CA6}" srcId="{2A50C155-5BE7-48CF-A8A5-8047336DE24B}" destId="{5377A44A-0888-4A43-A89C-EF7CD2F25100}" srcOrd="0" destOrd="0" parTransId="{64F576B6-32DC-4B75-8E57-C75A601BA3F4}" sibTransId="{5C981985-1B31-4ECA-BAB6-A198E88DAF13}"/>
    <dgm:cxn modelId="{2F26D329-0144-4A4D-A818-862E70C72B07}" type="presOf" srcId="{2A50C155-5BE7-48CF-A8A5-8047336DE24B}" destId="{BDAA6DAD-55B2-4806-913D-CEF630E1FFE1}" srcOrd="1" destOrd="0" presId="urn:microsoft.com/office/officeart/2005/8/layout/orgChart1"/>
    <dgm:cxn modelId="{54DE4590-A5C1-4AB4-B29D-D4A8B640AE0E}" type="presOf" srcId="{5377A44A-0888-4A43-A89C-EF7CD2F25100}" destId="{034B17AB-8F15-486A-AC9F-8B74D4DA69DD}" srcOrd="0" destOrd="0" presId="urn:microsoft.com/office/officeart/2005/8/layout/orgChart1"/>
    <dgm:cxn modelId="{3AF48AFE-8D16-4FFE-9636-B4A388281B18}" srcId="{2A50C155-5BE7-48CF-A8A5-8047336DE24B}" destId="{E1ECB4A7-FC83-44AC-B2B3-68EAF657D615}" srcOrd="1" destOrd="0" parTransId="{3150AE0D-33A0-4508-AA71-9E7888415FCE}" sibTransId="{40538F2C-30E7-4AC8-8F13-3A876D7AA072}"/>
    <dgm:cxn modelId="{6A0C3C8E-C1A1-4F73-A615-29A791113CA7}" type="presOf" srcId="{5377A44A-0888-4A43-A89C-EF7CD2F25100}" destId="{8E122F1F-CB4F-4497-AD78-0AE5020E3EBB}" srcOrd="1" destOrd="0" presId="urn:microsoft.com/office/officeart/2005/8/layout/orgChart1"/>
    <dgm:cxn modelId="{4DFB0416-800D-4BD1-842C-4BCE547D7A68}" type="presOf" srcId="{E1ECB4A7-FC83-44AC-B2B3-68EAF657D615}" destId="{FB9DD5ED-7FB3-46CF-BF90-A27A513A2101}" srcOrd="0" destOrd="0" presId="urn:microsoft.com/office/officeart/2005/8/layout/orgChart1"/>
    <dgm:cxn modelId="{D0E84DCD-CB55-45C5-8A1C-1C594D166AE9}" type="presOf" srcId="{64F576B6-32DC-4B75-8E57-C75A601BA3F4}" destId="{BA07E364-5196-4F79-978F-04AD93A5576A}" srcOrd="0" destOrd="0" presId="urn:microsoft.com/office/officeart/2005/8/layout/orgChart1"/>
    <dgm:cxn modelId="{8BE2C18A-3162-4F89-BF8F-D301D55CF0C1}" type="presOf" srcId="{3150AE0D-33A0-4508-AA71-9E7888415FCE}" destId="{908C39BF-CF6B-4D62-A5F4-9F2510681369}" srcOrd="0" destOrd="0" presId="urn:microsoft.com/office/officeart/2005/8/layout/orgChart1"/>
    <dgm:cxn modelId="{4A3BF111-E25B-4C9A-BF19-87987FCA3CD9}" srcId="{76AEB454-E716-4D40-A319-02A1B58FA3EA}" destId="{2A50C155-5BE7-48CF-A8A5-8047336DE24B}" srcOrd="0" destOrd="0" parTransId="{7167C564-B415-4FD9-90E6-3E0364E916E7}" sibTransId="{AF7F0775-A274-44D7-B763-56B65AF1C61F}"/>
    <dgm:cxn modelId="{B9FDF697-4024-4F41-BBB7-A19B7080F06E}" type="presParOf" srcId="{AC6787E9-DFC7-420E-9BE3-1D0D1B7380BE}" destId="{3859BA31-3F00-4717-9747-332D80E7BA86}" srcOrd="0" destOrd="0" presId="urn:microsoft.com/office/officeart/2005/8/layout/orgChart1"/>
    <dgm:cxn modelId="{CAB32AA4-6B20-4C08-88DE-8F4C04466871}" type="presParOf" srcId="{3859BA31-3F00-4717-9747-332D80E7BA86}" destId="{9CDDF7B1-A602-46EA-BE77-65C6C1B49BCA}" srcOrd="0" destOrd="0" presId="urn:microsoft.com/office/officeart/2005/8/layout/orgChart1"/>
    <dgm:cxn modelId="{45D5CB70-C46C-462E-8B1F-4730034CE19C}" type="presParOf" srcId="{9CDDF7B1-A602-46EA-BE77-65C6C1B49BCA}" destId="{21976318-E25A-4D37-919C-FA0B0F5680FB}" srcOrd="0" destOrd="0" presId="urn:microsoft.com/office/officeart/2005/8/layout/orgChart1"/>
    <dgm:cxn modelId="{114DEFBE-6803-4C99-92A8-CC3327C373C2}" type="presParOf" srcId="{9CDDF7B1-A602-46EA-BE77-65C6C1B49BCA}" destId="{BDAA6DAD-55B2-4806-913D-CEF630E1FFE1}" srcOrd="1" destOrd="0" presId="urn:microsoft.com/office/officeart/2005/8/layout/orgChart1"/>
    <dgm:cxn modelId="{CD39E58D-05EA-45FB-B2CA-1350492B3750}" type="presParOf" srcId="{3859BA31-3F00-4717-9747-332D80E7BA86}" destId="{87F3C113-5A07-4968-9859-17670A4F4C35}" srcOrd="1" destOrd="0" presId="urn:microsoft.com/office/officeart/2005/8/layout/orgChart1"/>
    <dgm:cxn modelId="{BC2990FD-A3EC-4E9D-BC3F-E6B804ABDD58}" type="presParOf" srcId="{87F3C113-5A07-4968-9859-17670A4F4C35}" destId="{BA07E364-5196-4F79-978F-04AD93A5576A}" srcOrd="0" destOrd="0" presId="urn:microsoft.com/office/officeart/2005/8/layout/orgChart1"/>
    <dgm:cxn modelId="{3D4A631A-2EFD-467D-8BCA-71141121C75F}" type="presParOf" srcId="{87F3C113-5A07-4968-9859-17670A4F4C35}" destId="{3363C72F-E60B-47CD-8B82-12E6FE11B1B2}" srcOrd="1" destOrd="0" presId="urn:microsoft.com/office/officeart/2005/8/layout/orgChart1"/>
    <dgm:cxn modelId="{BBDEEFB9-657B-47C6-927E-F9576ABC9C64}" type="presParOf" srcId="{3363C72F-E60B-47CD-8B82-12E6FE11B1B2}" destId="{C1359F84-5F4C-4ADB-8EB0-FC9ED182EEF9}" srcOrd="0" destOrd="0" presId="urn:microsoft.com/office/officeart/2005/8/layout/orgChart1"/>
    <dgm:cxn modelId="{A4851EA2-2A61-4FD8-A483-3719BDC81801}" type="presParOf" srcId="{C1359F84-5F4C-4ADB-8EB0-FC9ED182EEF9}" destId="{034B17AB-8F15-486A-AC9F-8B74D4DA69DD}" srcOrd="0" destOrd="0" presId="urn:microsoft.com/office/officeart/2005/8/layout/orgChart1"/>
    <dgm:cxn modelId="{294438E1-D511-4BFF-B21E-C5810029B941}" type="presParOf" srcId="{C1359F84-5F4C-4ADB-8EB0-FC9ED182EEF9}" destId="{8E122F1F-CB4F-4497-AD78-0AE5020E3EBB}" srcOrd="1" destOrd="0" presId="urn:microsoft.com/office/officeart/2005/8/layout/orgChart1"/>
    <dgm:cxn modelId="{8CB75440-8449-434F-A2D2-542794FD3FDE}" type="presParOf" srcId="{3363C72F-E60B-47CD-8B82-12E6FE11B1B2}" destId="{F4875571-4F37-46F0-97D5-7F4A66F28B83}" srcOrd="1" destOrd="0" presId="urn:microsoft.com/office/officeart/2005/8/layout/orgChart1"/>
    <dgm:cxn modelId="{CCF414F7-5965-421F-A6BF-145581FC930E}" type="presParOf" srcId="{3363C72F-E60B-47CD-8B82-12E6FE11B1B2}" destId="{4EE0AC9A-C8AF-4234-BA25-577F83274E38}" srcOrd="2" destOrd="0" presId="urn:microsoft.com/office/officeart/2005/8/layout/orgChart1"/>
    <dgm:cxn modelId="{AE0D3A39-100E-46CC-8696-6F1325AFC4F9}" type="presParOf" srcId="{87F3C113-5A07-4968-9859-17670A4F4C35}" destId="{908C39BF-CF6B-4D62-A5F4-9F2510681369}" srcOrd="2" destOrd="0" presId="urn:microsoft.com/office/officeart/2005/8/layout/orgChart1"/>
    <dgm:cxn modelId="{9D843566-2A0C-4086-B8C0-005EECD85FAC}" type="presParOf" srcId="{87F3C113-5A07-4968-9859-17670A4F4C35}" destId="{D1DDEE54-15E9-4217-9A42-567F0A69EC75}" srcOrd="3" destOrd="0" presId="urn:microsoft.com/office/officeart/2005/8/layout/orgChart1"/>
    <dgm:cxn modelId="{6BAF881E-5114-486E-A280-3BB51D1DB7BD}" type="presParOf" srcId="{D1DDEE54-15E9-4217-9A42-567F0A69EC75}" destId="{3ACD01E1-941E-41DE-8676-6C51335C4129}" srcOrd="0" destOrd="0" presId="urn:microsoft.com/office/officeart/2005/8/layout/orgChart1"/>
    <dgm:cxn modelId="{5EC80E15-F497-418F-976A-CB27A67C8A9D}" type="presParOf" srcId="{3ACD01E1-941E-41DE-8676-6C51335C4129}" destId="{FB9DD5ED-7FB3-46CF-BF90-A27A513A2101}" srcOrd="0" destOrd="0" presId="urn:microsoft.com/office/officeart/2005/8/layout/orgChart1"/>
    <dgm:cxn modelId="{F016187C-EEC6-446F-B992-557D0B9F2E16}" type="presParOf" srcId="{3ACD01E1-941E-41DE-8676-6C51335C4129}" destId="{C5E46FA6-12B2-42C0-BC1A-B285F46A6204}" srcOrd="1" destOrd="0" presId="urn:microsoft.com/office/officeart/2005/8/layout/orgChart1"/>
    <dgm:cxn modelId="{864CE2E1-A075-464B-AC99-C2B0A4DDC904}" type="presParOf" srcId="{D1DDEE54-15E9-4217-9A42-567F0A69EC75}" destId="{250BC155-216B-4CA1-9E2E-DEA149B6EDEF}" srcOrd="1" destOrd="0" presId="urn:microsoft.com/office/officeart/2005/8/layout/orgChart1"/>
    <dgm:cxn modelId="{F98B130D-64BF-48C5-80D9-D66BAA4F4053}" type="presParOf" srcId="{D1DDEE54-15E9-4217-9A42-567F0A69EC75}" destId="{80ED3F70-2778-4B81-B315-32F31CC6E864}" srcOrd="2" destOrd="0" presId="urn:microsoft.com/office/officeart/2005/8/layout/orgChart1"/>
    <dgm:cxn modelId="{69991C34-1054-462F-B0F5-E400D581E3B7}" type="presParOf" srcId="{3859BA31-3F00-4717-9747-332D80E7BA86}" destId="{2857EE14-9114-4423-ABC7-B1644D4E7631}" srcOrd="2" destOrd="0" presId="urn:microsoft.com/office/officeart/2005/8/layout/orgChart1"/>
  </dgm:cxnLst>
  <dgm:bg>
    <a:noFill/>
  </dgm:bg>
  <dgm:whole>
    <a:ln>
      <a:solidFill>
        <a:schemeClr val="accent1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0ADF38-F899-4962-8554-E9336D754546}">
      <dsp:nvSpPr>
        <dsp:cNvPr id="0" name=""/>
        <dsp:cNvSpPr/>
      </dsp:nvSpPr>
      <dsp:spPr>
        <a:xfrm>
          <a:off x="1803" y="869"/>
          <a:ext cx="1758702" cy="12916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1">
                  <a:lumMod val="75000"/>
                </a:schemeClr>
              </a:solidFill>
            </a:rPr>
            <a:t>Принцип поддержки цикла управления городом </a:t>
          </a:r>
        </a:p>
      </dsp:txBody>
      <dsp:txXfrm>
        <a:off x="1803" y="869"/>
        <a:ext cx="1758702" cy="1291697"/>
      </dsp:txXfrm>
    </dsp:sp>
    <dsp:sp modelId="{03CB83AE-85F7-4193-A719-2D61F18200DF}">
      <dsp:nvSpPr>
        <dsp:cNvPr id="0" name=""/>
        <dsp:cNvSpPr/>
      </dsp:nvSpPr>
      <dsp:spPr>
        <a:xfrm>
          <a:off x="1803" y="1430600"/>
          <a:ext cx="1758702" cy="12916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1">
                  <a:lumMod val="75000"/>
                </a:schemeClr>
              </a:solidFill>
            </a:rPr>
            <a:t>Принцип системного подхода к городскому развитию</a:t>
          </a:r>
        </a:p>
      </dsp:txBody>
      <dsp:txXfrm>
        <a:off x="1803" y="1430600"/>
        <a:ext cx="1758702" cy="1291697"/>
      </dsp:txXfrm>
    </dsp:sp>
    <dsp:sp modelId="{A9FD2A3C-D826-425F-B61F-0D3253D35983}">
      <dsp:nvSpPr>
        <dsp:cNvPr id="0" name=""/>
        <dsp:cNvSpPr/>
      </dsp:nvSpPr>
      <dsp:spPr>
        <a:xfrm>
          <a:off x="1803" y="2860332"/>
          <a:ext cx="1758702" cy="12916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1">
                  <a:lumMod val="75000"/>
                </a:schemeClr>
              </a:solidFill>
            </a:rPr>
            <a:t>Принцип участия граждан</a:t>
          </a:r>
        </a:p>
      </dsp:txBody>
      <dsp:txXfrm>
        <a:off x="1803" y="2860332"/>
        <a:ext cx="1758702" cy="1291697"/>
      </dsp:txXfrm>
    </dsp:sp>
    <dsp:sp modelId="{2E3988F8-2BBF-4A89-9856-EE90F78D888E}">
      <dsp:nvSpPr>
        <dsp:cNvPr id="0" name=""/>
        <dsp:cNvSpPr/>
      </dsp:nvSpPr>
      <dsp:spPr>
        <a:xfrm>
          <a:off x="2055967" y="869"/>
          <a:ext cx="1758702" cy="12916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1">
                  <a:lumMod val="75000"/>
                </a:schemeClr>
              </a:solidFill>
            </a:rPr>
            <a:t>Принцип программы</a:t>
          </a:r>
        </a:p>
      </dsp:txBody>
      <dsp:txXfrm>
        <a:off x="2055967" y="869"/>
        <a:ext cx="1758702" cy="1291697"/>
      </dsp:txXfrm>
    </dsp:sp>
    <dsp:sp modelId="{7DC94047-61B4-4BAC-99F9-C1E1393E8EB5}">
      <dsp:nvSpPr>
        <dsp:cNvPr id="0" name=""/>
        <dsp:cNvSpPr/>
      </dsp:nvSpPr>
      <dsp:spPr>
        <a:xfrm>
          <a:off x="2055967" y="1430600"/>
          <a:ext cx="1758702" cy="12916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1">
                  <a:lumMod val="75000"/>
                </a:schemeClr>
              </a:solidFill>
            </a:rPr>
            <a:t>Принцип выделения приоритетных направлений развития</a:t>
          </a:r>
        </a:p>
      </dsp:txBody>
      <dsp:txXfrm>
        <a:off x="2055967" y="1430600"/>
        <a:ext cx="1758702" cy="1291697"/>
      </dsp:txXfrm>
    </dsp:sp>
    <dsp:sp modelId="{28A97CAF-7CCF-4771-8245-3B3890411BA0}">
      <dsp:nvSpPr>
        <dsp:cNvPr id="0" name=""/>
        <dsp:cNvSpPr/>
      </dsp:nvSpPr>
      <dsp:spPr>
        <a:xfrm>
          <a:off x="2055967" y="2860332"/>
          <a:ext cx="1758702" cy="12916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1">
                  <a:lumMod val="75000"/>
                </a:schemeClr>
              </a:solidFill>
            </a:rPr>
            <a:t>Принцип единой политики доступа к информационным ресурсам</a:t>
          </a:r>
        </a:p>
      </dsp:txBody>
      <dsp:txXfrm>
        <a:off x="2055967" y="2860332"/>
        <a:ext cx="1758702" cy="1291697"/>
      </dsp:txXfrm>
    </dsp:sp>
    <dsp:sp modelId="{CAB81429-B31F-46E7-90EA-147EE3084107}">
      <dsp:nvSpPr>
        <dsp:cNvPr id="0" name=""/>
        <dsp:cNvSpPr/>
      </dsp:nvSpPr>
      <dsp:spPr>
        <a:xfrm>
          <a:off x="4110131" y="869"/>
          <a:ext cx="1758702" cy="12916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1">
                  <a:lumMod val="75000"/>
                </a:schemeClr>
              </a:solidFill>
            </a:rPr>
            <a:t>Принцип непрерывного построения «Умного Санкт-Петербурга»</a:t>
          </a:r>
        </a:p>
      </dsp:txBody>
      <dsp:txXfrm>
        <a:off x="4110131" y="869"/>
        <a:ext cx="1758702" cy="1291697"/>
      </dsp:txXfrm>
    </dsp:sp>
    <dsp:sp modelId="{7C564AEF-C142-44A9-9F23-016270CA02E9}">
      <dsp:nvSpPr>
        <dsp:cNvPr id="0" name=""/>
        <dsp:cNvSpPr/>
      </dsp:nvSpPr>
      <dsp:spPr>
        <a:xfrm>
          <a:off x="4110131" y="1430600"/>
          <a:ext cx="1758702" cy="12916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1">
                  <a:lumMod val="75000"/>
                </a:schemeClr>
              </a:solidFill>
            </a:rPr>
            <a:t>Принцип инициативности</a:t>
          </a:r>
        </a:p>
      </dsp:txBody>
      <dsp:txXfrm>
        <a:off x="4110131" y="1430600"/>
        <a:ext cx="1758702" cy="1291697"/>
      </dsp:txXfrm>
    </dsp:sp>
    <dsp:sp modelId="{C481067D-A7FD-41E4-A3DD-40109F38803B}">
      <dsp:nvSpPr>
        <dsp:cNvPr id="0" name=""/>
        <dsp:cNvSpPr/>
      </dsp:nvSpPr>
      <dsp:spPr>
        <a:xfrm>
          <a:off x="4110131" y="2860332"/>
          <a:ext cx="1758702" cy="12916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1">
                  <a:lumMod val="75000"/>
                </a:schemeClr>
              </a:solidFill>
            </a:rPr>
            <a:t>Принцип </a:t>
          </a:r>
          <a:r>
            <a:rPr lang="ru-RU" sz="1600" kern="1200" dirty="0" err="1">
              <a:solidFill>
                <a:schemeClr val="accent1">
                  <a:lumMod val="75000"/>
                </a:schemeClr>
              </a:solidFill>
            </a:rPr>
            <a:t>инновационности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110131" y="2860332"/>
        <a:ext cx="1758702" cy="1291697"/>
      </dsp:txXfrm>
    </dsp:sp>
    <dsp:sp modelId="{F70E3758-5E03-47F5-A2D0-2EEE187BD18B}">
      <dsp:nvSpPr>
        <dsp:cNvPr id="0" name=""/>
        <dsp:cNvSpPr/>
      </dsp:nvSpPr>
      <dsp:spPr>
        <a:xfrm>
          <a:off x="6164295" y="869"/>
          <a:ext cx="1758702" cy="12916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1">
                  <a:lumMod val="75000"/>
                </a:schemeClr>
              </a:solidFill>
            </a:rPr>
            <a:t>Принцип возможностей и мотиваций</a:t>
          </a:r>
        </a:p>
      </dsp:txBody>
      <dsp:txXfrm>
        <a:off x="6164295" y="869"/>
        <a:ext cx="1758702" cy="1291697"/>
      </dsp:txXfrm>
    </dsp:sp>
    <dsp:sp modelId="{8D2F6306-D315-479A-89E1-DF7E5D5BB941}">
      <dsp:nvSpPr>
        <dsp:cNvPr id="0" name=""/>
        <dsp:cNvSpPr/>
      </dsp:nvSpPr>
      <dsp:spPr>
        <a:xfrm>
          <a:off x="6164295" y="1430600"/>
          <a:ext cx="1758702" cy="12916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1">
                  <a:lumMod val="75000"/>
                </a:schemeClr>
              </a:solidFill>
            </a:rPr>
            <a:t>Принцип простоты и потребности</a:t>
          </a:r>
        </a:p>
      </dsp:txBody>
      <dsp:txXfrm>
        <a:off x="6164295" y="1430600"/>
        <a:ext cx="1758702" cy="12916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8C39BF-CF6B-4D62-A5F4-9F2510681369}">
      <dsp:nvSpPr>
        <dsp:cNvPr id="0" name=""/>
        <dsp:cNvSpPr/>
      </dsp:nvSpPr>
      <dsp:spPr>
        <a:xfrm>
          <a:off x="3600400" y="1870065"/>
          <a:ext cx="1970309" cy="683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954"/>
              </a:lnTo>
              <a:lnTo>
                <a:pt x="1970309" y="341954"/>
              </a:lnTo>
              <a:lnTo>
                <a:pt x="1970309" y="68390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7E364-5196-4F79-978F-04AD93A5576A}">
      <dsp:nvSpPr>
        <dsp:cNvPr id="0" name=""/>
        <dsp:cNvSpPr/>
      </dsp:nvSpPr>
      <dsp:spPr>
        <a:xfrm>
          <a:off x="1630090" y="1870065"/>
          <a:ext cx="1970309" cy="683908"/>
        </a:xfrm>
        <a:custGeom>
          <a:avLst/>
          <a:gdLst/>
          <a:ahLst/>
          <a:cxnLst/>
          <a:rect l="0" t="0" r="0" b="0"/>
          <a:pathLst>
            <a:path>
              <a:moveTo>
                <a:pt x="1970309" y="0"/>
              </a:moveTo>
              <a:lnTo>
                <a:pt x="1970309" y="341954"/>
              </a:lnTo>
              <a:lnTo>
                <a:pt x="0" y="341954"/>
              </a:lnTo>
              <a:lnTo>
                <a:pt x="0" y="68390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76318-E25A-4D37-919C-FA0B0F5680FB}">
      <dsp:nvSpPr>
        <dsp:cNvPr id="0" name=""/>
        <dsp:cNvSpPr/>
      </dsp:nvSpPr>
      <dsp:spPr>
        <a:xfrm>
          <a:off x="1972045" y="241710"/>
          <a:ext cx="3256709" cy="1628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Перечень показателей мега-проекта </a:t>
          </a:r>
          <a:br>
            <a:rPr lang="ru-RU" sz="2400" kern="1200" dirty="0"/>
          </a:br>
          <a:r>
            <a:rPr lang="ru-RU" sz="2400" kern="1200" dirty="0"/>
            <a:t>«Умный город </a:t>
          </a:r>
          <a:br>
            <a:rPr lang="ru-RU" sz="2400" kern="1200" dirty="0"/>
          </a:br>
          <a:r>
            <a:rPr lang="ru-RU" sz="2400" kern="1200" dirty="0"/>
            <a:t>Санкт-Петербург»</a:t>
          </a:r>
        </a:p>
      </dsp:txBody>
      <dsp:txXfrm>
        <a:off x="1972045" y="241710"/>
        <a:ext cx="3256709" cy="1628354"/>
      </dsp:txXfrm>
    </dsp:sp>
    <dsp:sp modelId="{034B17AB-8F15-486A-AC9F-8B74D4DA69DD}">
      <dsp:nvSpPr>
        <dsp:cNvPr id="0" name=""/>
        <dsp:cNvSpPr/>
      </dsp:nvSpPr>
      <dsp:spPr>
        <a:xfrm>
          <a:off x="1736" y="2553974"/>
          <a:ext cx="3256709" cy="1628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Показатели государственной программы </a:t>
          </a:r>
          <a:br>
            <a:rPr lang="ru-RU" sz="2400" kern="1200" dirty="0"/>
          </a:br>
          <a:r>
            <a:rPr lang="ru-RU" sz="2400" kern="1200" dirty="0"/>
            <a:t>«Цифровая экономика»</a:t>
          </a:r>
        </a:p>
      </dsp:txBody>
      <dsp:txXfrm>
        <a:off x="1736" y="2553974"/>
        <a:ext cx="3256709" cy="1628354"/>
      </dsp:txXfrm>
    </dsp:sp>
    <dsp:sp modelId="{FB9DD5ED-7FB3-46CF-BF90-A27A513A2101}">
      <dsp:nvSpPr>
        <dsp:cNvPr id="0" name=""/>
        <dsp:cNvSpPr/>
      </dsp:nvSpPr>
      <dsp:spPr>
        <a:xfrm>
          <a:off x="3942354" y="2553974"/>
          <a:ext cx="3256709" cy="1628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Показатели реализации концепции </a:t>
          </a:r>
          <a:r>
            <a:rPr lang="en-US" sz="2400" kern="1200" dirty="0"/>
            <a:t/>
          </a:r>
          <a:br>
            <a:rPr lang="en-US" sz="2400" kern="1200" dirty="0"/>
          </a:br>
          <a:r>
            <a:rPr lang="ru-RU" sz="2400" kern="1200" dirty="0"/>
            <a:t>«Умный город </a:t>
          </a:r>
          <a:br>
            <a:rPr lang="ru-RU" sz="2400" kern="1200" dirty="0"/>
          </a:br>
          <a:r>
            <a:rPr lang="ru-RU" sz="2400" kern="1200" dirty="0"/>
            <a:t>Санкт-Петербург»</a:t>
          </a:r>
        </a:p>
      </dsp:txBody>
      <dsp:txXfrm>
        <a:off x="3942354" y="2553974"/>
        <a:ext cx="3256709" cy="1628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25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78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2874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89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409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594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637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595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077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06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460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84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849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517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243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02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60F4-26D9-46D1-A501-E3A440870504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Санкт-Петербург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6145823"/>
            <a:ext cx="9144001" cy="712177"/>
          </a:xfrm>
          <a:prstGeom prst="rect">
            <a:avLst/>
          </a:prstGeom>
          <a:solidFill>
            <a:srgbClr val="44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-171400"/>
            <a:ext cx="7930241" cy="1536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4A00-FCAF-4ED5-A78F-95E71504CA4E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Санкт-Петербург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4A00-FCAF-4ED5-A78F-95E71504CA4E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Санкт-Петербург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l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1" y="6145823"/>
            <a:ext cx="9144001" cy="712177"/>
          </a:xfrm>
          <a:prstGeom prst="rect">
            <a:avLst/>
          </a:prstGeom>
          <a:solidFill>
            <a:srgbClr val="44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9114" y="6176963"/>
            <a:ext cx="1142633" cy="623922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39BB2B5-DDBB-4ECA-A9B9-D51CBEE8C899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755104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/>
              <a:t>Санкт-Петербург</a:t>
            </a:r>
            <a:endParaRPr lang="en-US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-4371"/>
            <a:ext cx="9144001" cy="383885"/>
          </a:xfrm>
          <a:prstGeom prst="rect">
            <a:avLst/>
          </a:prstGeom>
          <a:solidFill>
            <a:srgbClr val="44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9D80-F12D-488D-9FC1-7E1FC9C69715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Санкт-Петербург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6145823"/>
            <a:ext cx="9144001" cy="712177"/>
          </a:xfrm>
          <a:prstGeom prst="rect">
            <a:avLst/>
          </a:prstGeom>
          <a:solidFill>
            <a:srgbClr val="44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9114" y="6176963"/>
            <a:ext cx="1142633" cy="623922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-4371"/>
            <a:ext cx="9144001" cy="383885"/>
          </a:xfrm>
          <a:prstGeom prst="rect">
            <a:avLst/>
          </a:prstGeom>
          <a:solidFill>
            <a:srgbClr val="44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4A00-FCAF-4ED5-A78F-95E71504CA4E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Санкт-Петербург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4A00-FCAF-4ED5-A78F-95E71504CA4E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Санкт-Петербург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4A00-FCAF-4ED5-A78F-95E71504CA4E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Санкт-Петербург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EA08-73E0-4C90-83C8-446963258D83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Санкт-Петербург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1" y="6145823"/>
            <a:ext cx="9144001" cy="712177"/>
          </a:xfrm>
          <a:prstGeom prst="rect">
            <a:avLst/>
          </a:prstGeom>
          <a:solidFill>
            <a:srgbClr val="44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9114" y="6176963"/>
            <a:ext cx="1142633" cy="623922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-4371"/>
            <a:ext cx="9144001" cy="383885"/>
          </a:xfrm>
          <a:prstGeom prst="rect">
            <a:avLst/>
          </a:prstGeom>
          <a:solidFill>
            <a:srgbClr val="44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2027-24AB-4FD2-9553-57806210666A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Санкт-Петербург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-1" y="6145823"/>
            <a:ext cx="9144001" cy="712177"/>
          </a:xfrm>
          <a:prstGeom prst="rect">
            <a:avLst/>
          </a:prstGeom>
          <a:solidFill>
            <a:srgbClr val="44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9114" y="6176963"/>
            <a:ext cx="1142633" cy="623922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-4371"/>
            <a:ext cx="9144001" cy="383885"/>
          </a:xfrm>
          <a:prstGeom prst="rect">
            <a:avLst/>
          </a:prstGeom>
          <a:solidFill>
            <a:srgbClr val="44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4A00-FCAF-4ED5-A78F-95E71504CA4E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Санкт-Петербург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4A00-FCAF-4ED5-A78F-95E71504CA4E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Санкт-Петербург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4A00-FCAF-4ED5-A78F-95E71504CA4E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Санкт-Петербург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6145823"/>
            <a:ext cx="9144001" cy="712177"/>
          </a:xfrm>
          <a:prstGeom prst="rect">
            <a:avLst/>
          </a:prstGeom>
          <a:solidFill>
            <a:srgbClr val="44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869114" y="6176963"/>
            <a:ext cx="1142633" cy="623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62538" y="1556792"/>
            <a:ext cx="8873958" cy="1008112"/>
          </a:xfrm>
        </p:spPr>
        <p:txBody>
          <a:bodyPr anchor="t">
            <a:no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Умный город </a:t>
            </a:r>
            <a:b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«Санкт-Петербург»: </a:t>
            </a:r>
            <a:b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solidFill>
                <a:srgbClr val="002060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 сентября </a:t>
            </a:r>
            <a:r>
              <a:rPr lang="en-US" sz="240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</a:t>
            </a: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1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013176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5576" y="523094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Владимир Николаевич Васильев</a:t>
            </a:r>
          </a:p>
        </p:txBody>
      </p:sp>
    </p:spTree>
    <p:extLst>
      <p:ext uri="{BB962C8B-B14F-4D97-AF65-F5344CB8AC3E}">
        <p14:creationId xmlns:p14="http://schemas.microsoft.com/office/powerpoint/2010/main" xmlns="" val="389906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Университет ИТМО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10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4554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первоочередных мероприятий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494C92F-ACDF-41F7-83BC-87A1EDEEE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2632886"/>
              </p:ext>
            </p:extLst>
          </p:nvPr>
        </p:nvGraphicFramePr>
        <p:xfrm>
          <a:off x="179512" y="404664"/>
          <a:ext cx="8820472" cy="5598160"/>
        </p:xfrm>
        <a:graphic>
          <a:graphicData uri="http://schemas.openxmlformats.org/drawingml/2006/table">
            <a:tbl>
              <a:tblPr firstRow="1" bandRow="1"/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1202671422"/>
                    </a:ext>
                  </a:extLst>
                </a:gridCol>
                <a:gridCol w="5508104">
                  <a:extLst>
                    <a:ext uri="{9D8B030D-6E8A-4147-A177-3AD203B41FA5}">
                      <a16:colId xmlns:a16="http://schemas.microsoft.com/office/drawing/2014/main" xmlns="" val="2134687807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Организационные мероприятия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(или уточнение полномочий) Межведомственного координационного совета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81460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состава экспертов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3622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Проведение образовательных мероприятий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83929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Формирование проектного офиса и рабочих групп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551828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возможностей реализации «умного города» в Санкт-Петербурге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Обследование состояния информационной инфраструктуры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32953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Обследование перспектив опережающего развития города по направлениям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175063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нормативно-правовой и методической базы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методики и регламента определения приоритетных направлений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65623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методики и регламента конкурсного отбора проектов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75690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методики оценки мнений жителей о качестве их взаимодействия со средой и городскими службами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23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информационному обеспечению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Сайт, пресс-релизы, пресс-конференции, публикации,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публичные обсуждения и отбор приоритетных направлений, специализированные экспозиции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6549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011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Университет ИТМО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11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4554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предварительных исследований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612914"/>
            <a:ext cx="81472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Обследование международных стандартов, мировых ориентиров, программ развития территорий, программ реализации концепции «Умный город»: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международные стандарты;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дорожные карты, концепции, предложения, отчеты;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мировые ориентиры и показатели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показатели и ориентиры Российской Федерации;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ориентиры г. Санкт-Петербурга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ориентиры г. Москвы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Формирование направлений работ проектного офиса по реализации мега-проекта «Умный город Санкт-Петербург» с учётом государственных отраслевых программ, направлений проекта программы «Цифровая экономика в Российской Федерации», а также тех мероприятий и  предложений, которые предоставили (и продолжают предоставлять) ИОГВ.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Обследование информационной инфраструктуры на основе открытых сведений (с использованием портала Реестр государственных информационных систем)</a:t>
            </a:r>
          </a:p>
          <a:p>
            <a:pPr lvl="1" algn="just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just"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45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B2B5-DDBB-4ECA-A9B9-D51CBEE8C899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Санкт-Петербург</a:t>
            </a:r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15" y="620688"/>
            <a:ext cx="8660970" cy="51198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6" y="4554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Информационная инфраструктура</a:t>
            </a:r>
          </a:p>
        </p:txBody>
      </p:sp>
    </p:spTree>
    <p:extLst>
      <p:ext uri="{BB962C8B-B14F-4D97-AF65-F5344CB8AC3E}">
        <p14:creationId xmlns:p14="http://schemas.microsoft.com/office/powerpoint/2010/main" xmlns="" val="4031917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B2B5-DDBB-4ECA-A9B9-D51CBEE8C899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Санкт-Петербург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496" y="4554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Обследование международных стандартов, мировых ориентиров,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программ развития территорий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300" y="712440"/>
            <a:ext cx="7920880" cy="541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242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Университет ИТМО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14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Первичный набор предложений, проектов и технологий от ОГВ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304" y="764704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Были получены сведения от ОГВ по следующим направлениям: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Развитие здравоохранения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Доступная среда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Содействие занятости населения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Развитие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Развитие культуры и туризма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Защита населения и территорий от чрезвычайных ситуаций и обеспечение безопасности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Охрана окружающей среды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Развитие науки и технологий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Развитие транспортной системы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Экономическое развитие и инновационная экономика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Информационное общество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Управление государственными финансами и регулирование финансовых рынков. Повышение эффективности принятия решений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Энергоэффективность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развитие энергетики, воспроизводство и использование природных ресурсов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2631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B2B5-DDBB-4ECA-A9B9-D51CBEE8C899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Санкт-Петербург</a:t>
            </a:r>
            <a:endParaRPr lang="en-US"/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8048232"/>
              </p:ext>
            </p:extLst>
          </p:nvPr>
        </p:nvGraphicFramePr>
        <p:xfrm>
          <a:off x="90487" y="515138"/>
          <a:ext cx="6067425" cy="536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7564389"/>
              </p:ext>
            </p:extLst>
          </p:nvPr>
        </p:nvGraphicFramePr>
        <p:xfrm>
          <a:off x="6300193" y="825554"/>
          <a:ext cx="2664296" cy="385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477">
                  <a:extLst>
                    <a:ext uri="{9D8B030D-6E8A-4147-A177-3AD203B41FA5}">
                      <a16:colId xmlns:a16="http://schemas.microsoft.com/office/drawing/2014/main" xmlns="" val="393780543"/>
                    </a:ext>
                  </a:extLst>
                </a:gridCol>
                <a:gridCol w="1408819">
                  <a:extLst>
                    <a:ext uri="{9D8B030D-6E8A-4147-A177-3AD203B41FA5}">
                      <a16:colId xmlns:a16="http://schemas.microsoft.com/office/drawing/2014/main" xmlns="" val="853162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Компоненты УГ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предложений от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ИОГВ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698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Government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860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People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4387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Environment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0772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Economy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4763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Living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9097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Mobility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1683551"/>
                  </a:ext>
                </a:extLst>
              </a:tr>
            </a:tbl>
          </a:graphicData>
        </a:graphic>
      </p:graphicFrame>
      <p:sp>
        <p:nvSpPr>
          <p:cNvPr id="10" name="Левая фигурная скобка 9"/>
          <p:cNvSpPr/>
          <p:nvPr/>
        </p:nvSpPr>
        <p:spPr>
          <a:xfrm rot="16200000">
            <a:off x="7359527" y="3523249"/>
            <a:ext cx="561975" cy="2647950"/>
          </a:xfrm>
          <a:prstGeom prst="leftBrac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572000" y="5176334"/>
            <a:ext cx="52960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предложений по состоянию на 30.06.2017: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Первичный набор предложений, проектов и технологий от ОГВ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7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B2B5-DDBB-4ECA-A9B9-D51CBEE8C899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Санкт-Петербург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социологического опроса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39B253F-9254-49F5-9452-2C26ADEC8D60}"/>
              </a:ext>
            </a:extLst>
          </p:cNvPr>
          <p:cNvSpPr/>
          <p:nvPr/>
        </p:nvSpPr>
        <p:spPr>
          <a:xfrm>
            <a:off x="304800" y="620688"/>
            <a:ext cx="8659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Какое из перечисленных направлений Вы считаете самым проблемным в Санкт-Петербурге?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97090917-C30B-452B-8246-ED695CFC8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02971864"/>
              </p:ext>
            </p:extLst>
          </p:nvPr>
        </p:nvGraphicFramePr>
        <p:xfrm>
          <a:off x="179512" y="1556702"/>
          <a:ext cx="8784975" cy="446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5512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Университет ИТМО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2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76672"/>
            <a:ext cx="92525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Разработан проект концепции мега-проекта «Умный город Санкт-Петербург», определяющий принципы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Сформирован план первоочередных мероприятий по реализации мега-проекта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Проведены предварительные исследования текущей ситуации в городе для выявления критических элементов инфраструктуры, необходимых для реализации мега-проекта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Сформирован первичный набор предложений, проектов и технологий, претендующих на включение в состав умного города в Санкт-Петербурге по линии ОГВ и состав необходимых мероприятий для запуска проекта.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Подготовлены документы для реализации мега-проекта в соответствии с принципами проектного подхода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6" y="4554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результаты работ проектного офиса</a:t>
            </a:r>
          </a:p>
        </p:txBody>
      </p:sp>
    </p:spTree>
    <p:extLst>
      <p:ext uri="{BB962C8B-B14F-4D97-AF65-F5344CB8AC3E}">
        <p14:creationId xmlns:p14="http://schemas.microsoft.com/office/powerpoint/2010/main" xmlns="" val="1137837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Университет ИТМО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3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4554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Концепция умного города в Санкт-Петербурге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FE4F9B4-E0FD-44A9-9CB6-1A18BADCB2CD}"/>
              </a:ext>
            </a:extLst>
          </p:cNvPr>
          <p:cNvSpPr/>
          <p:nvPr/>
        </p:nvSpPr>
        <p:spPr>
          <a:xfrm>
            <a:off x="0" y="686301"/>
            <a:ext cx="9252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1. 	Принципы и цели мега-проекта «Умного города Санкт-	Петербурга»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	(миссия, ценности и мотивация Санкт-Петербурга как умного города, «умный город – это 	город в котором живут счастливые люди»)</a:t>
            </a:r>
          </a:p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2. 	Структура мега-проекта «Умного города Санкт-Петербурга»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(умный город состоит из множества взаимодействующих проектов-составляющих, 	организованных в единую структуру для достижения общих целей развития города)</a:t>
            </a:r>
          </a:p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3.	Процесс внедрения умного города в Санкт-Петербурге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(умный город - это процесс развития города «по-умному»)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4. 	Показатели эффективности мега-проекта «Умного города 	Санкт-Петербурга»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	(как измерить успешность реализации проекта, оценить перспективы и принять 	своевременные решения по корректировке направлений развития?)</a:t>
            </a:r>
          </a:p>
          <a:p>
            <a:pPr>
              <a:spcAft>
                <a:spcPts val="1200"/>
              </a:spcAft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87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Университет ИТМО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4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4554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Принципы мега-проекта «Умный город Санкт-Петербург»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445065921"/>
              </p:ext>
            </p:extLst>
          </p:nvPr>
        </p:nvGraphicFramePr>
        <p:xfrm>
          <a:off x="555339" y="980728"/>
          <a:ext cx="7924801" cy="4152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3384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Университет ИТМО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5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4554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Цели и назначение мега-проекта «Умный город Санкт-Петербург»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104" y="980728"/>
            <a:ext cx="83632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Мега-проект «Умный город Санкт-Петербург» внедряется в целях: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повышение качества управления городскими ресурсами и представления услуг;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обеспечение устойчивого развития Санкт-Петербурга;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повышение эффективности взаимодействия граждан, представителей бизнеса и органов власти;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повышение качества жизни в Санкт-Петербурге.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Назначением мега-проекта «Умный город Санкт-Петербург» является обеспечение достижения целей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Стратегии экономического и социального развития 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Санкт-Петербурга до 2030 года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062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Университет ИТМО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6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4554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 мега-проекта «Умного города Санкт-Петербурга»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9242B5DA-78B4-41A6-A210-B66F978135DE}"/>
              </a:ext>
            </a:extLst>
          </p:cNvPr>
          <p:cNvGrpSpPr/>
          <p:nvPr/>
        </p:nvGrpSpPr>
        <p:grpSpPr>
          <a:xfrm>
            <a:off x="842386" y="534731"/>
            <a:ext cx="7906078" cy="5218522"/>
            <a:chOff x="2149311" y="819739"/>
            <a:chExt cx="7906078" cy="5218522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A9674957-E2C1-4560-9DCE-0F3D7C160263}"/>
                </a:ext>
              </a:extLst>
            </p:cNvPr>
            <p:cNvGrpSpPr/>
            <p:nvPr/>
          </p:nvGrpSpPr>
          <p:grpSpPr>
            <a:xfrm>
              <a:off x="2149311" y="819739"/>
              <a:ext cx="7893378" cy="5218522"/>
              <a:chOff x="289088" y="-71487"/>
              <a:chExt cx="10909955" cy="6689103"/>
            </a:xfrm>
          </p:grpSpPr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xmlns="" id="{30811A80-CC6E-43D5-8A3F-B062A69181D9}"/>
                  </a:ext>
                </a:extLst>
              </p:cNvPr>
              <p:cNvGrpSpPr/>
              <p:nvPr/>
            </p:nvGrpSpPr>
            <p:grpSpPr>
              <a:xfrm>
                <a:off x="289088" y="5326144"/>
                <a:ext cx="10909955" cy="1291472"/>
                <a:chOff x="289088" y="5326144"/>
                <a:chExt cx="10909955" cy="1291472"/>
              </a:xfrm>
            </p:grpSpPr>
            <p:sp>
              <p:nvSpPr>
                <p:cNvPr id="74" name="Прямоугольник 73">
                  <a:extLst>
                    <a:ext uri="{FF2B5EF4-FFF2-40B4-BE49-F238E27FC236}">
                      <a16:creationId xmlns:a16="http://schemas.microsoft.com/office/drawing/2014/main" xmlns="" id="{677BE71E-F1D8-4441-B086-3B9E19F783E6}"/>
                    </a:ext>
                  </a:extLst>
                </p:cNvPr>
                <p:cNvSpPr/>
                <p:nvPr/>
              </p:nvSpPr>
              <p:spPr>
                <a:xfrm>
                  <a:off x="289088" y="5326144"/>
                  <a:ext cx="10909955" cy="1291472"/>
                </a:xfrm>
                <a:prstGeom prst="rect">
                  <a:avLst/>
                </a:prstGeom>
                <a:noFill/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ru-RU" sz="12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Технической </a:t>
                  </a:r>
                  <a:b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</a:b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инфраструктуры </a:t>
                  </a:r>
                </a:p>
                <a:p>
                  <a:endParaRPr lang="ru-RU" sz="12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5" name="Группа 74">
                  <a:extLst>
                    <a:ext uri="{FF2B5EF4-FFF2-40B4-BE49-F238E27FC236}">
                      <a16:creationId xmlns:a16="http://schemas.microsoft.com/office/drawing/2014/main" xmlns="" id="{FFE31B56-4435-49E8-9AA5-F26686E7E0DD}"/>
                    </a:ext>
                  </a:extLst>
                </p:cNvPr>
                <p:cNvGrpSpPr/>
                <p:nvPr/>
              </p:nvGrpSpPr>
              <p:grpSpPr>
                <a:xfrm>
                  <a:off x="4659984" y="5410985"/>
                  <a:ext cx="1995339" cy="1091938"/>
                  <a:chOff x="3189403" y="2801332"/>
                  <a:chExt cx="1836656" cy="1131559"/>
                </a:xfrm>
              </p:grpSpPr>
              <p:sp>
                <p:nvSpPr>
                  <p:cNvPr id="86" name="Прямоугольник 85">
                    <a:extLst>
                      <a:ext uri="{FF2B5EF4-FFF2-40B4-BE49-F238E27FC236}">
                        <a16:creationId xmlns:a16="http://schemas.microsoft.com/office/drawing/2014/main" xmlns="" id="{7FFB1111-EA9E-4126-A55C-05DE588A4C10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1836656" cy="1131559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       </a:t>
                    </a:r>
                  </a:p>
                  <a:p>
                    <a:pPr algn="ctr"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Датчики контроля ресурсов</a:t>
                    </a:r>
                  </a:p>
                </p:txBody>
              </p:sp>
              <p:sp>
                <p:nvSpPr>
                  <p:cNvPr id="87" name="Прямоугольник 86">
                    <a:extLst>
                      <a:ext uri="{FF2B5EF4-FFF2-40B4-BE49-F238E27FC236}">
                        <a16:creationId xmlns:a16="http://schemas.microsoft.com/office/drawing/2014/main" xmlns="" id="{FD65127D-3C1D-48F6-8CFF-C9475902F68D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570322" cy="391997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1.2.</a:t>
                    </a:r>
                  </a:p>
                </p:txBody>
              </p:sp>
            </p:grpSp>
            <p:grpSp>
              <p:nvGrpSpPr>
                <p:cNvPr id="76" name="Группа 75">
                  <a:extLst>
                    <a:ext uri="{FF2B5EF4-FFF2-40B4-BE49-F238E27FC236}">
                      <a16:creationId xmlns:a16="http://schemas.microsoft.com/office/drawing/2014/main" xmlns="" id="{EBAC5D16-BA10-424D-A98B-BE36E893BF33}"/>
                    </a:ext>
                  </a:extLst>
                </p:cNvPr>
                <p:cNvGrpSpPr/>
                <p:nvPr/>
              </p:nvGrpSpPr>
              <p:grpSpPr>
                <a:xfrm>
                  <a:off x="2559378" y="5416484"/>
                  <a:ext cx="1995339" cy="1091938"/>
                  <a:chOff x="3189403" y="2801332"/>
                  <a:chExt cx="1836656" cy="1131559"/>
                </a:xfrm>
              </p:grpSpPr>
              <p:sp>
                <p:nvSpPr>
                  <p:cNvPr id="84" name="Прямоугольник 83">
                    <a:extLst>
                      <a:ext uri="{FF2B5EF4-FFF2-40B4-BE49-F238E27FC236}">
                        <a16:creationId xmlns:a16="http://schemas.microsoft.com/office/drawing/2014/main" xmlns="" id="{663E6B31-5502-4CE7-9648-E378298486D7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1836656" cy="1131559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       </a:t>
                    </a:r>
                  </a:p>
                  <a:p>
                    <a:pPr algn="ctr"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Физические сети передачи данных</a:t>
                    </a:r>
                  </a:p>
                </p:txBody>
              </p:sp>
              <p:sp>
                <p:nvSpPr>
                  <p:cNvPr id="85" name="Прямоугольник 84">
                    <a:extLst>
                      <a:ext uri="{FF2B5EF4-FFF2-40B4-BE49-F238E27FC236}">
                        <a16:creationId xmlns:a16="http://schemas.microsoft.com/office/drawing/2014/main" xmlns="" id="{A603AEE1-81BA-4421-AC97-379EF88B888C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570322" cy="391997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1.1.</a:t>
                    </a:r>
                  </a:p>
                </p:txBody>
              </p:sp>
            </p:grpSp>
            <p:grpSp>
              <p:nvGrpSpPr>
                <p:cNvPr id="77" name="Группа 76">
                  <a:extLst>
                    <a:ext uri="{FF2B5EF4-FFF2-40B4-BE49-F238E27FC236}">
                      <a16:creationId xmlns:a16="http://schemas.microsoft.com/office/drawing/2014/main" xmlns="" id="{ED0520C8-6B55-49BE-B6BF-AADAE2951D6A}"/>
                    </a:ext>
                  </a:extLst>
                </p:cNvPr>
                <p:cNvGrpSpPr/>
                <p:nvPr/>
              </p:nvGrpSpPr>
              <p:grpSpPr>
                <a:xfrm>
                  <a:off x="6760590" y="5410985"/>
                  <a:ext cx="1995339" cy="1091938"/>
                  <a:chOff x="3189403" y="2801332"/>
                  <a:chExt cx="1836656" cy="1131559"/>
                </a:xfrm>
              </p:grpSpPr>
              <p:sp>
                <p:nvSpPr>
                  <p:cNvPr id="82" name="Прямоугольник 81">
                    <a:extLst>
                      <a:ext uri="{FF2B5EF4-FFF2-40B4-BE49-F238E27FC236}">
                        <a16:creationId xmlns:a16="http://schemas.microsoft.com/office/drawing/2014/main" xmlns="" id="{EACEBD37-DBE7-4EA4-A49B-2DB0E094B87D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1836656" cy="1131559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       </a:t>
                    </a:r>
                  </a:p>
                  <a:p>
                    <a:pPr algn="ctr"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Камеры видеонаблюдения</a:t>
                    </a:r>
                  </a:p>
                </p:txBody>
              </p:sp>
              <p:sp>
                <p:nvSpPr>
                  <p:cNvPr id="83" name="Прямоугольник 82">
                    <a:extLst>
                      <a:ext uri="{FF2B5EF4-FFF2-40B4-BE49-F238E27FC236}">
                        <a16:creationId xmlns:a16="http://schemas.microsoft.com/office/drawing/2014/main" xmlns="" id="{818F6C13-70CB-4C35-B679-AB91F5C9984E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570322" cy="391997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1.3.</a:t>
                    </a:r>
                  </a:p>
                </p:txBody>
              </p:sp>
            </p:grpSp>
            <p:grpSp>
              <p:nvGrpSpPr>
                <p:cNvPr id="78" name="Группа 77">
                  <a:extLst>
                    <a:ext uri="{FF2B5EF4-FFF2-40B4-BE49-F238E27FC236}">
                      <a16:creationId xmlns:a16="http://schemas.microsoft.com/office/drawing/2014/main" xmlns="" id="{42D7A4B6-3033-4268-A5B1-7B3B3B323677}"/>
                    </a:ext>
                  </a:extLst>
                </p:cNvPr>
                <p:cNvGrpSpPr/>
                <p:nvPr/>
              </p:nvGrpSpPr>
              <p:grpSpPr>
                <a:xfrm>
                  <a:off x="8861196" y="5410984"/>
                  <a:ext cx="2213728" cy="1106864"/>
                  <a:chOff x="3189403" y="2785864"/>
                  <a:chExt cx="1836656" cy="1147027"/>
                </a:xfrm>
              </p:grpSpPr>
              <p:sp>
                <p:nvSpPr>
                  <p:cNvPr id="80" name="Прямоугольник 79">
                    <a:extLst>
                      <a:ext uri="{FF2B5EF4-FFF2-40B4-BE49-F238E27FC236}">
                        <a16:creationId xmlns:a16="http://schemas.microsoft.com/office/drawing/2014/main" xmlns="" id="{B49A5F69-1EEF-4EF4-AE4B-B00862BEC1AC}"/>
                      </a:ext>
                    </a:extLst>
                  </p:cNvPr>
                  <p:cNvSpPr/>
                  <p:nvPr/>
                </p:nvSpPr>
                <p:spPr>
                  <a:xfrm>
                    <a:off x="3189403" y="2785864"/>
                    <a:ext cx="1836656" cy="1147027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       </a:t>
                    </a:r>
                  </a:p>
                  <a:p>
                    <a:pPr algn="ctr"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Активные элементы городской среды</a:t>
                    </a:r>
                  </a:p>
                </p:txBody>
              </p:sp>
              <p:sp>
                <p:nvSpPr>
                  <p:cNvPr id="81" name="Прямоугольник 80">
                    <a:extLst>
                      <a:ext uri="{FF2B5EF4-FFF2-40B4-BE49-F238E27FC236}">
                        <a16:creationId xmlns:a16="http://schemas.microsoft.com/office/drawing/2014/main" xmlns="" id="{1543BCAA-42FD-4E01-8EF1-658940F7ED9E}"/>
                      </a:ext>
                    </a:extLst>
                  </p:cNvPr>
                  <p:cNvSpPr/>
                  <p:nvPr/>
                </p:nvSpPr>
                <p:spPr>
                  <a:xfrm>
                    <a:off x="3189403" y="2787105"/>
                    <a:ext cx="570322" cy="391997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1.4.</a:t>
                    </a:r>
                  </a:p>
                </p:txBody>
              </p:sp>
            </p:grpSp>
            <p:sp>
              <p:nvSpPr>
                <p:cNvPr id="79" name="Прямоугольник 78">
                  <a:extLst>
                    <a:ext uri="{FF2B5EF4-FFF2-40B4-BE49-F238E27FC236}">
                      <a16:creationId xmlns:a16="http://schemas.microsoft.com/office/drawing/2014/main" xmlns="" id="{60219FFB-42F3-420E-8D2A-0402E19E4F11}"/>
                    </a:ext>
                  </a:extLst>
                </p:cNvPr>
                <p:cNvSpPr/>
                <p:nvPr/>
              </p:nvSpPr>
              <p:spPr>
                <a:xfrm>
                  <a:off x="289088" y="5326144"/>
                  <a:ext cx="894548" cy="378271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1 слой.</a:t>
                  </a:r>
                </a:p>
              </p:txBody>
            </p:sp>
          </p:grpSp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xmlns="" id="{7D2670B3-0F6E-4D86-B872-2BEB1839443F}"/>
                  </a:ext>
                </a:extLst>
              </p:cNvPr>
              <p:cNvGrpSpPr/>
              <p:nvPr/>
            </p:nvGrpSpPr>
            <p:grpSpPr>
              <a:xfrm>
                <a:off x="289088" y="3657600"/>
                <a:ext cx="10909955" cy="1535804"/>
                <a:chOff x="289088" y="5326144"/>
                <a:chExt cx="10909955" cy="1291472"/>
              </a:xfrm>
            </p:grpSpPr>
            <p:sp>
              <p:nvSpPr>
                <p:cNvPr id="60" name="Прямоугольник 59">
                  <a:extLst>
                    <a:ext uri="{FF2B5EF4-FFF2-40B4-BE49-F238E27FC236}">
                      <a16:creationId xmlns:a16="http://schemas.microsoft.com/office/drawing/2014/main" xmlns="" id="{DFBE9893-D9CB-4503-87E3-74FCE303831B}"/>
                    </a:ext>
                  </a:extLst>
                </p:cNvPr>
                <p:cNvSpPr/>
                <p:nvPr/>
              </p:nvSpPr>
              <p:spPr>
                <a:xfrm>
                  <a:off x="289088" y="5326144"/>
                  <a:ext cx="10909955" cy="1291472"/>
                </a:xfrm>
                <a:prstGeom prst="rect">
                  <a:avLst/>
                </a:prstGeom>
                <a:noFill/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ru-RU" sz="12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ts val="12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Межотраслевых</a:t>
                  </a:r>
                  <a:b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</a:b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информационных </a:t>
                  </a:r>
                  <a:b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</a:b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систем </a:t>
                  </a:r>
                </a:p>
                <a:p>
                  <a:endParaRPr lang="ru-RU" sz="12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1" name="Группа 60">
                  <a:extLst>
                    <a:ext uri="{FF2B5EF4-FFF2-40B4-BE49-F238E27FC236}">
                      <a16:creationId xmlns:a16="http://schemas.microsoft.com/office/drawing/2014/main" xmlns="" id="{08F2133E-A6E9-49DE-A4AC-53CEA84EC14B}"/>
                    </a:ext>
                  </a:extLst>
                </p:cNvPr>
                <p:cNvGrpSpPr/>
                <p:nvPr/>
              </p:nvGrpSpPr>
              <p:grpSpPr>
                <a:xfrm>
                  <a:off x="4659984" y="5410985"/>
                  <a:ext cx="1995339" cy="1091938"/>
                  <a:chOff x="3189403" y="2801332"/>
                  <a:chExt cx="1836656" cy="1131559"/>
                </a:xfrm>
              </p:grpSpPr>
              <p:sp>
                <p:nvSpPr>
                  <p:cNvPr id="72" name="Прямоугольник 71">
                    <a:extLst>
                      <a:ext uri="{FF2B5EF4-FFF2-40B4-BE49-F238E27FC236}">
                        <a16:creationId xmlns:a16="http://schemas.microsoft.com/office/drawing/2014/main" xmlns="" id="{F9EB75C8-F8CB-4B04-8644-4B4B56E2C1FF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1836656" cy="1131559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       </a:t>
                    </a:r>
                  </a:p>
                  <a:p>
                    <a:pPr algn="ctr"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Информационное взаимодействие (СМЭВ, ЕСЭДД)</a:t>
                    </a:r>
                  </a:p>
                </p:txBody>
              </p:sp>
              <p:sp>
                <p:nvSpPr>
                  <p:cNvPr id="73" name="Прямоугольник 72">
                    <a:extLst>
                      <a:ext uri="{FF2B5EF4-FFF2-40B4-BE49-F238E27FC236}">
                        <a16:creationId xmlns:a16="http://schemas.microsoft.com/office/drawing/2014/main" xmlns="" id="{18720946-E9FD-47A5-8010-6789C28E269F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570322" cy="331031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2.2.</a:t>
                    </a:r>
                  </a:p>
                </p:txBody>
              </p:sp>
            </p:grpSp>
            <p:grpSp>
              <p:nvGrpSpPr>
                <p:cNvPr id="62" name="Группа 61">
                  <a:extLst>
                    <a:ext uri="{FF2B5EF4-FFF2-40B4-BE49-F238E27FC236}">
                      <a16:creationId xmlns:a16="http://schemas.microsoft.com/office/drawing/2014/main" xmlns="" id="{C95EDD76-DB6B-4798-871C-580F186A4AE7}"/>
                    </a:ext>
                  </a:extLst>
                </p:cNvPr>
                <p:cNvGrpSpPr/>
                <p:nvPr/>
              </p:nvGrpSpPr>
              <p:grpSpPr>
                <a:xfrm>
                  <a:off x="2559378" y="5416484"/>
                  <a:ext cx="1995339" cy="1091938"/>
                  <a:chOff x="3189403" y="2801332"/>
                  <a:chExt cx="1836656" cy="1131559"/>
                </a:xfrm>
              </p:grpSpPr>
              <p:sp>
                <p:nvSpPr>
                  <p:cNvPr id="70" name="Прямоугольник 69">
                    <a:extLst>
                      <a:ext uri="{FF2B5EF4-FFF2-40B4-BE49-F238E27FC236}">
                        <a16:creationId xmlns:a16="http://schemas.microsoft.com/office/drawing/2014/main" xmlns="" id="{1FFC7D90-3024-401C-BCDD-CEE7453EC69C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1836656" cy="1131559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       </a:t>
                    </a:r>
                  </a:p>
                  <a:p>
                    <a:pPr algn="ctr"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Агрегирование и накопление информации</a:t>
                    </a:r>
                  </a:p>
                </p:txBody>
              </p:sp>
              <p:sp>
                <p:nvSpPr>
                  <p:cNvPr id="71" name="Прямоугольник 70">
                    <a:extLst>
                      <a:ext uri="{FF2B5EF4-FFF2-40B4-BE49-F238E27FC236}">
                        <a16:creationId xmlns:a16="http://schemas.microsoft.com/office/drawing/2014/main" xmlns="" id="{01D4BED3-8A7D-4391-AC3A-B49F057FD3F5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570322" cy="325333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2.1.</a:t>
                    </a:r>
                  </a:p>
                </p:txBody>
              </p:sp>
            </p:grpSp>
            <p:grpSp>
              <p:nvGrpSpPr>
                <p:cNvPr id="63" name="Группа 62">
                  <a:extLst>
                    <a:ext uri="{FF2B5EF4-FFF2-40B4-BE49-F238E27FC236}">
                      <a16:creationId xmlns:a16="http://schemas.microsoft.com/office/drawing/2014/main" xmlns="" id="{4043B838-980E-42BA-9BD4-9135C0A3C530}"/>
                    </a:ext>
                  </a:extLst>
                </p:cNvPr>
                <p:cNvGrpSpPr/>
                <p:nvPr/>
              </p:nvGrpSpPr>
              <p:grpSpPr>
                <a:xfrm>
                  <a:off x="6760590" y="5410985"/>
                  <a:ext cx="1995339" cy="1091938"/>
                  <a:chOff x="3189403" y="2801332"/>
                  <a:chExt cx="1836656" cy="1131559"/>
                </a:xfrm>
              </p:grpSpPr>
              <p:sp>
                <p:nvSpPr>
                  <p:cNvPr id="68" name="Прямоугольник 67">
                    <a:extLst>
                      <a:ext uri="{FF2B5EF4-FFF2-40B4-BE49-F238E27FC236}">
                        <a16:creationId xmlns:a16="http://schemas.microsoft.com/office/drawing/2014/main" xmlns="" id="{F50B86CF-E93C-4463-93FE-932BB641CFAC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1836656" cy="1131559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       </a:t>
                    </a:r>
                  </a:p>
                  <a:p>
                    <a:pPr algn="ctr"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Информационное и аналитическое обеспечение</a:t>
                    </a:r>
                  </a:p>
                </p:txBody>
              </p:sp>
              <p:sp>
                <p:nvSpPr>
                  <p:cNvPr id="69" name="Прямоугольник 68">
                    <a:extLst>
                      <a:ext uri="{FF2B5EF4-FFF2-40B4-BE49-F238E27FC236}">
                        <a16:creationId xmlns:a16="http://schemas.microsoft.com/office/drawing/2014/main" xmlns="" id="{61237007-842B-4A78-91B2-C59549AD5EE8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570322" cy="331031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2.3.</a:t>
                    </a:r>
                  </a:p>
                </p:txBody>
              </p:sp>
            </p:grpSp>
            <p:grpSp>
              <p:nvGrpSpPr>
                <p:cNvPr id="64" name="Группа 63">
                  <a:extLst>
                    <a:ext uri="{FF2B5EF4-FFF2-40B4-BE49-F238E27FC236}">
                      <a16:creationId xmlns:a16="http://schemas.microsoft.com/office/drawing/2014/main" xmlns="" id="{0349E214-9ADD-44FF-8934-BFDD2654E357}"/>
                    </a:ext>
                  </a:extLst>
                </p:cNvPr>
                <p:cNvGrpSpPr/>
                <p:nvPr/>
              </p:nvGrpSpPr>
              <p:grpSpPr>
                <a:xfrm>
                  <a:off x="8861196" y="5410984"/>
                  <a:ext cx="2213728" cy="1106864"/>
                  <a:chOff x="3189403" y="2785864"/>
                  <a:chExt cx="1836656" cy="1147027"/>
                </a:xfrm>
              </p:grpSpPr>
              <p:sp>
                <p:nvSpPr>
                  <p:cNvPr id="66" name="Прямоугольник 65">
                    <a:extLst>
                      <a:ext uri="{FF2B5EF4-FFF2-40B4-BE49-F238E27FC236}">
                        <a16:creationId xmlns:a16="http://schemas.microsoft.com/office/drawing/2014/main" xmlns="" id="{D42F3964-4350-48A3-85CA-EE7485516C58}"/>
                      </a:ext>
                    </a:extLst>
                  </p:cNvPr>
                  <p:cNvSpPr/>
                  <p:nvPr/>
                </p:nvSpPr>
                <p:spPr>
                  <a:xfrm>
                    <a:off x="3189403" y="2785864"/>
                    <a:ext cx="1836656" cy="1147027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       </a:t>
                    </a:r>
                  </a:p>
                  <a:p>
                    <a:pPr algn="ctr"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Государственное управление и планирование  </a:t>
                    </a:r>
                  </a:p>
                </p:txBody>
              </p:sp>
              <p:sp>
                <p:nvSpPr>
                  <p:cNvPr id="67" name="Прямоугольник 66">
                    <a:extLst>
                      <a:ext uri="{FF2B5EF4-FFF2-40B4-BE49-F238E27FC236}">
                        <a16:creationId xmlns:a16="http://schemas.microsoft.com/office/drawing/2014/main" xmlns="" id="{D6C255DD-0944-4300-A5AF-9DFB3A7827C6}"/>
                      </a:ext>
                    </a:extLst>
                  </p:cNvPr>
                  <p:cNvSpPr/>
                  <p:nvPr/>
                </p:nvSpPr>
                <p:spPr>
                  <a:xfrm>
                    <a:off x="3189403" y="2785864"/>
                    <a:ext cx="570322" cy="315563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2.4.</a:t>
                    </a:r>
                  </a:p>
                </p:txBody>
              </p:sp>
            </p:grpSp>
            <p:sp>
              <p:nvSpPr>
                <p:cNvPr id="65" name="Прямоугольник 64">
                  <a:extLst>
                    <a:ext uri="{FF2B5EF4-FFF2-40B4-BE49-F238E27FC236}">
                      <a16:creationId xmlns:a16="http://schemas.microsoft.com/office/drawing/2014/main" xmlns="" id="{6BE2D11C-387B-4B91-B8A9-C11C78997FF8}"/>
                    </a:ext>
                  </a:extLst>
                </p:cNvPr>
                <p:cNvSpPr/>
                <p:nvPr/>
              </p:nvSpPr>
              <p:spPr>
                <a:xfrm>
                  <a:off x="289088" y="5326144"/>
                  <a:ext cx="894548" cy="332938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2 слой.</a:t>
                  </a:r>
                </a:p>
              </p:txBody>
            </p:sp>
          </p:grpSp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xmlns="" id="{170BB916-3779-4276-8FA4-83AA0F45F7CF}"/>
                  </a:ext>
                </a:extLst>
              </p:cNvPr>
              <p:cNvGrpSpPr/>
              <p:nvPr/>
            </p:nvGrpSpPr>
            <p:grpSpPr>
              <a:xfrm>
                <a:off x="289088" y="1611987"/>
                <a:ext cx="10909955" cy="1930140"/>
                <a:chOff x="289088" y="1498863"/>
                <a:chExt cx="10909955" cy="1930140"/>
              </a:xfrm>
            </p:grpSpPr>
            <p:grpSp>
              <p:nvGrpSpPr>
                <p:cNvPr id="37" name="Группа 36">
                  <a:extLst>
                    <a:ext uri="{FF2B5EF4-FFF2-40B4-BE49-F238E27FC236}">
                      <a16:creationId xmlns:a16="http://schemas.microsoft.com/office/drawing/2014/main" xmlns="" id="{9491E7B7-C948-421B-8ACB-F035FF8CE4F5}"/>
                    </a:ext>
                  </a:extLst>
                </p:cNvPr>
                <p:cNvGrpSpPr/>
                <p:nvPr/>
              </p:nvGrpSpPr>
              <p:grpSpPr>
                <a:xfrm>
                  <a:off x="289088" y="1498863"/>
                  <a:ext cx="10909955" cy="1930140"/>
                  <a:chOff x="289088" y="5326144"/>
                  <a:chExt cx="10909955" cy="1199691"/>
                </a:xfrm>
              </p:grpSpPr>
              <p:sp>
                <p:nvSpPr>
                  <p:cNvPr id="52" name="Прямоугольник 51">
                    <a:extLst>
                      <a:ext uri="{FF2B5EF4-FFF2-40B4-BE49-F238E27FC236}">
                        <a16:creationId xmlns:a16="http://schemas.microsoft.com/office/drawing/2014/main" xmlns="" id="{AFEB22CE-1B68-46ED-8F7B-C75DEEC50255}"/>
                      </a:ext>
                    </a:extLst>
                  </p:cNvPr>
                  <p:cNvSpPr/>
                  <p:nvPr/>
                </p:nvSpPr>
                <p:spPr>
                  <a:xfrm>
                    <a:off x="289088" y="5326145"/>
                    <a:ext cx="10909955" cy="1199690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ts val="12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Отраслевых </a:t>
                    </a:r>
                    <a:b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</a:b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информационных </a:t>
                    </a:r>
                    <a:b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</a:b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систем и проектов</a:t>
                    </a:r>
                  </a:p>
                  <a:p>
                    <a:endPara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53" name="Группа 52">
                    <a:extLst>
                      <a:ext uri="{FF2B5EF4-FFF2-40B4-BE49-F238E27FC236}">
                        <a16:creationId xmlns:a16="http://schemas.microsoft.com/office/drawing/2014/main" xmlns="" id="{8E60167B-E7DB-4A48-8406-FC9E16D050C9}"/>
                      </a:ext>
                    </a:extLst>
                  </p:cNvPr>
                  <p:cNvGrpSpPr/>
                  <p:nvPr/>
                </p:nvGrpSpPr>
                <p:grpSpPr>
                  <a:xfrm>
                    <a:off x="2559379" y="5398907"/>
                    <a:ext cx="894549" cy="1091938"/>
                    <a:chOff x="3189403" y="2783116"/>
                    <a:chExt cx="823408" cy="1131559"/>
                  </a:xfrm>
                </p:grpSpPr>
                <p:sp>
                  <p:nvSpPr>
                    <p:cNvPr id="58" name="Прямоугольник 57">
                      <a:extLst>
                        <a:ext uri="{FF2B5EF4-FFF2-40B4-BE49-F238E27FC236}">
                          <a16:creationId xmlns:a16="http://schemas.microsoft.com/office/drawing/2014/main" xmlns="" id="{A5DDE721-1283-44EF-9158-5EB305149A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89404" y="2783116"/>
                      <a:ext cx="823407" cy="113155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p:txBody>
                </p:sp>
                <p:sp>
                  <p:nvSpPr>
                    <p:cNvPr id="59" name="Прямоугольник 58">
                      <a:extLst>
                        <a:ext uri="{FF2B5EF4-FFF2-40B4-BE49-F238E27FC236}">
                          <a16:creationId xmlns:a16="http://schemas.microsoft.com/office/drawing/2014/main" xmlns="" id="{46D3DFE0-DA96-4D1A-ACBD-F37383E3F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89403" y="2783117"/>
                      <a:ext cx="570322" cy="24033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3.1.</a:t>
                      </a:r>
                    </a:p>
                  </p:txBody>
                </p:sp>
              </p:grpSp>
              <p:grpSp>
                <p:nvGrpSpPr>
                  <p:cNvPr id="54" name="Группа 53">
                    <a:extLst>
                      <a:ext uri="{FF2B5EF4-FFF2-40B4-BE49-F238E27FC236}">
                        <a16:creationId xmlns:a16="http://schemas.microsoft.com/office/drawing/2014/main" xmlns="" id="{5ECC70AF-B3F2-4D5F-A071-1AE06B1C0FAA}"/>
                      </a:ext>
                    </a:extLst>
                  </p:cNvPr>
                  <p:cNvGrpSpPr/>
                  <p:nvPr/>
                </p:nvGrpSpPr>
                <p:grpSpPr>
                  <a:xfrm>
                    <a:off x="10122131" y="5385731"/>
                    <a:ext cx="952795" cy="1106864"/>
                    <a:chOff x="4235559" y="2759693"/>
                    <a:chExt cx="790502" cy="1147027"/>
                  </a:xfrm>
                </p:grpSpPr>
                <p:sp>
                  <p:nvSpPr>
                    <p:cNvPr id="56" name="Прямоугольник 55">
                      <a:extLst>
                        <a:ext uri="{FF2B5EF4-FFF2-40B4-BE49-F238E27FC236}">
                          <a16:creationId xmlns:a16="http://schemas.microsoft.com/office/drawing/2014/main" xmlns="" id="{2EECBB05-A972-46E4-B2FC-D16D30B94B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35560" y="2759693"/>
                      <a:ext cx="790501" cy="114702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Локальные проекты  </a:t>
                      </a:r>
                    </a:p>
                  </p:txBody>
                </p:sp>
                <p:sp>
                  <p:nvSpPr>
                    <p:cNvPr id="57" name="Прямоугольник 56">
                      <a:extLst>
                        <a:ext uri="{FF2B5EF4-FFF2-40B4-BE49-F238E27FC236}">
                          <a16:creationId xmlns:a16="http://schemas.microsoft.com/office/drawing/2014/main" xmlns="" id="{847E4DC9-087A-440C-B6E5-1FDF7A080C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35559" y="2759693"/>
                      <a:ext cx="570322" cy="23056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3.9.</a:t>
                      </a:r>
                    </a:p>
                  </p:txBody>
                </p:sp>
              </p:grpSp>
              <p:sp>
                <p:nvSpPr>
                  <p:cNvPr id="55" name="Прямоугольник 54">
                    <a:extLst>
                      <a:ext uri="{FF2B5EF4-FFF2-40B4-BE49-F238E27FC236}">
                        <a16:creationId xmlns:a16="http://schemas.microsoft.com/office/drawing/2014/main" xmlns="" id="{FAB728F9-0D5B-45FF-8181-BBC3833F036D}"/>
                      </a:ext>
                    </a:extLst>
                  </p:cNvPr>
                  <p:cNvSpPr/>
                  <p:nvPr/>
                </p:nvSpPr>
                <p:spPr>
                  <a:xfrm>
                    <a:off x="289088" y="5326144"/>
                    <a:ext cx="894548" cy="251949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3 слой.</a:t>
                    </a:r>
                  </a:p>
                </p:txBody>
              </p:sp>
            </p:grpSp>
            <p:sp>
              <p:nvSpPr>
                <p:cNvPr id="38" name="Прямоугольник 37">
                  <a:extLst>
                    <a:ext uri="{FF2B5EF4-FFF2-40B4-BE49-F238E27FC236}">
                      <a16:creationId xmlns:a16="http://schemas.microsoft.com/office/drawing/2014/main" xmlns="" id="{6AFBDD19-91BF-40BB-AA66-8DDFE2AFA3FF}"/>
                    </a:ext>
                  </a:extLst>
                </p:cNvPr>
                <p:cNvSpPr/>
                <p:nvPr/>
              </p:nvSpPr>
              <p:spPr>
                <a:xfrm>
                  <a:off x="3505280" y="1606500"/>
                  <a:ext cx="894548" cy="1756780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      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Здравоохранение</a:t>
                  </a:r>
                </a:p>
              </p:txBody>
            </p:sp>
            <p:sp>
              <p:nvSpPr>
                <p:cNvPr id="39" name="Прямоугольник 38">
                  <a:extLst>
                    <a:ext uri="{FF2B5EF4-FFF2-40B4-BE49-F238E27FC236}">
                      <a16:creationId xmlns:a16="http://schemas.microsoft.com/office/drawing/2014/main" xmlns="" id="{1A5FA513-D80B-45DC-8DF5-B0F4AEBD2BF3}"/>
                    </a:ext>
                  </a:extLst>
                </p:cNvPr>
                <p:cNvSpPr/>
                <p:nvPr/>
              </p:nvSpPr>
              <p:spPr>
                <a:xfrm>
                  <a:off x="3505279" y="1606502"/>
                  <a:ext cx="619597" cy="373127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3.2.</a:t>
                  </a:r>
                </a:p>
              </p:txBody>
            </p:sp>
            <p:sp>
              <p:nvSpPr>
                <p:cNvPr id="40" name="Прямоугольник 39">
                  <a:extLst>
                    <a:ext uri="{FF2B5EF4-FFF2-40B4-BE49-F238E27FC236}">
                      <a16:creationId xmlns:a16="http://schemas.microsoft.com/office/drawing/2014/main" xmlns="" id="{C42AA5A4-530C-4E80-99F5-09DB31E3A685}"/>
                    </a:ext>
                  </a:extLst>
                </p:cNvPr>
                <p:cNvSpPr/>
                <p:nvPr/>
              </p:nvSpPr>
              <p:spPr>
                <a:xfrm>
                  <a:off x="4451180" y="1597651"/>
                  <a:ext cx="894548" cy="1756780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      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ЖКХ</a:t>
                  </a:r>
                </a:p>
              </p:txBody>
            </p:sp>
            <p:sp>
              <p:nvSpPr>
                <p:cNvPr id="41" name="Прямоугольник 40">
                  <a:extLst>
                    <a:ext uri="{FF2B5EF4-FFF2-40B4-BE49-F238E27FC236}">
                      <a16:creationId xmlns:a16="http://schemas.microsoft.com/office/drawing/2014/main" xmlns="" id="{1E17B57A-4BC2-4738-B57C-2FD13A092FDE}"/>
                    </a:ext>
                  </a:extLst>
                </p:cNvPr>
                <p:cNvSpPr/>
                <p:nvPr/>
              </p:nvSpPr>
              <p:spPr>
                <a:xfrm>
                  <a:off x="4451179" y="1597653"/>
                  <a:ext cx="619597" cy="373127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3.3.</a:t>
                  </a:r>
                </a:p>
              </p:txBody>
            </p:sp>
            <p:sp>
              <p:nvSpPr>
                <p:cNvPr id="42" name="Прямоугольник 41">
                  <a:extLst>
                    <a:ext uri="{FF2B5EF4-FFF2-40B4-BE49-F238E27FC236}">
                      <a16:creationId xmlns:a16="http://schemas.microsoft.com/office/drawing/2014/main" xmlns="" id="{FFFFB6EA-9897-4D11-8F7A-AE3B8EE644DE}"/>
                    </a:ext>
                  </a:extLst>
                </p:cNvPr>
                <p:cNvSpPr/>
                <p:nvPr/>
              </p:nvSpPr>
              <p:spPr>
                <a:xfrm>
                  <a:off x="5397080" y="1594727"/>
                  <a:ext cx="894548" cy="1756780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      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Городская среда</a:t>
                  </a:r>
                </a:p>
              </p:txBody>
            </p:sp>
            <p:sp>
              <p:nvSpPr>
                <p:cNvPr id="43" name="Прямоугольник 42">
                  <a:extLst>
                    <a:ext uri="{FF2B5EF4-FFF2-40B4-BE49-F238E27FC236}">
                      <a16:creationId xmlns:a16="http://schemas.microsoft.com/office/drawing/2014/main" xmlns="" id="{C9212D23-132F-4A40-8CFD-F45F59CF4951}"/>
                    </a:ext>
                  </a:extLst>
                </p:cNvPr>
                <p:cNvSpPr/>
                <p:nvPr/>
              </p:nvSpPr>
              <p:spPr>
                <a:xfrm>
                  <a:off x="5397079" y="1594729"/>
                  <a:ext cx="619597" cy="373127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3.4.</a:t>
                  </a:r>
                </a:p>
              </p:txBody>
            </p:sp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xmlns="" id="{5CC54964-B396-4B33-9A0D-8C75F960E04B}"/>
                    </a:ext>
                  </a:extLst>
                </p:cNvPr>
                <p:cNvSpPr/>
                <p:nvPr/>
              </p:nvSpPr>
              <p:spPr>
                <a:xfrm>
                  <a:off x="6341567" y="1594727"/>
                  <a:ext cx="894548" cy="1756780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      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Транспорт</a:t>
                  </a: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xmlns="" id="{D6DC9E08-0271-4E30-8C97-D2EF9AFDF2AF}"/>
                    </a:ext>
                  </a:extLst>
                </p:cNvPr>
                <p:cNvSpPr/>
                <p:nvPr/>
              </p:nvSpPr>
              <p:spPr>
                <a:xfrm>
                  <a:off x="6341566" y="1594729"/>
                  <a:ext cx="619597" cy="373127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3.5.</a:t>
                  </a:r>
                </a:p>
              </p:txBody>
            </p:sp>
            <p:sp>
              <p:nvSpPr>
                <p:cNvPr id="46" name="Прямоугольник 45">
                  <a:extLst>
                    <a:ext uri="{FF2B5EF4-FFF2-40B4-BE49-F238E27FC236}">
                      <a16:creationId xmlns:a16="http://schemas.microsoft.com/office/drawing/2014/main" xmlns="" id="{4CC4FBFC-055A-401C-8286-600DAF6FB7B2}"/>
                    </a:ext>
                  </a:extLst>
                </p:cNvPr>
                <p:cNvSpPr/>
                <p:nvPr/>
              </p:nvSpPr>
              <p:spPr>
                <a:xfrm>
                  <a:off x="7290527" y="1594727"/>
                  <a:ext cx="894548" cy="1756780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      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Благоустройство</a:t>
                  </a:r>
                </a:p>
              </p:txBody>
            </p:sp>
            <p:sp>
              <p:nvSpPr>
                <p:cNvPr id="47" name="Прямоугольник 46">
                  <a:extLst>
                    <a:ext uri="{FF2B5EF4-FFF2-40B4-BE49-F238E27FC236}">
                      <a16:creationId xmlns:a16="http://schemas.microsoft.com/office/drawing/2014/main" xmlns="" id="{793CDB0B-304D-4B04-A935-6A2AFDAD4FA8}"/>
                    </a:ext>
                  </a:extLst>
                </p:cNvPr>
                <p:cNvSpPr/>
                <p:nvPr/>
              </p:nvSpPr>
              <p:spPr>
                <a:xfrm>
                  <a:off x="7290526" y="1594729"/>
                  <a:ext cx="619597" cy="373127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3.6.</a:t>
                  </a:r>
                </a:p>
              </p:txBody>
            </p:sp>
            <p:sp>
              <p:nvSpPr>
                <p:cNvPr id="48" name="Прямоугольник 47">
                  <a:extLst>
                    <a:ext uri="{FF2B5EF4-FFF2-40B4-BE49-F238E27FC236}">
                      <a16:creationId xmlns:a16="http://schemas.microsoft.com/office/drawing/2014/main" xmlns="" id="{9011BF4E-EB6C-4133-B9E4-9E55CD1FA0B0}"/>
                    </a:ext>
                  </a:extLst>
                </p:cNvPr>
                <p:cNvSpPr/>
                <p:nvPr/>
              </p:nvSpPr>
              <p:spPr>
                <a:xfrm>
                  <a:off x="8234395" y="1594727"/>
                  <a:ext cx="894548" cy="1756780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      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Экология</a:t>
                  </a:r>
                </a:p>
              </p:txBody>
            </p:sp>
            <p:sp>
              <p:nvSpPr>
                <p:cNvPr id="49" name="Прямоугольник 48">
                  <a:extLst>
                    <a:ext uri="{FF2B5EF4-FFF2-40B4-BE49-F238E27FC236}">
                      <a16:creationId xmlns:a16="http://schemas.microsoft.com/office/drawing/2014/main" xmlns="" id="{5476BA47-8E70-47BB-AA7E-2AF074DA74CA}"/>
                    </a:ext>
                  </a:extLst>
                </p:cNvPr>
                <p:cNvSpPr/>
                <p:nvPr/>
              </p:nvSpPr>
              <p:spPr>
                <a:xfrm>
                  <a:off x="8234394" y="1594729"/>
                  <a:ext cx="619597" cy="373127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3.7.</a:t>
                  </a:r>
                </a:p>
              </p:txBody>
            </p:sp>
            <p:sp>
              <p:nvSpPr>
                <p:cNvPr id="50" name="Прямоугольник 49">
                  <a:extLst>
                    <a:ext uri="{FF2B5EF4-FFF2-40B4-BE49-F238E27FC236}">
                      <a16:creationId xmlns:a16="http://schemas.microsoft.com/office/drawing/2014/main" xmlns="" id="{EDBADE84-82B3-452C-AD5D-3C4223E91709}"/>
                    </a:ext>
                  </a:extLst>
                </p:cNvPr>
                <p:cNvSpPr/>
                <p:nvPr/>
              </p:nvSpPr>
              <p:spPr>
                <a:xfrm>
                  <a:off x="9178263" y="1594727"/>
                  <a:ext cx="894548" cy="1756780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      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Безопасность</a:t>
                  </a:r>
                </a:p>
              </p:txBody>
            </p:sp>
            <p:sp>
              <p:nvSpPr>
                <p:cNvPr id="51" name="Прямоугольник 50">
                  <a:extLst>
                    <a:ext uri="{FF2B5EF4-FFF2-40B4-BE49-F238E27FC236}">
                      <a16:creationId xmlns:a16="http://schemas.microsoft.com/office/drawing/2014/main" xmlns="" id="{A0EEAE8C-15A4-469A-9F5F-905FD97F034B}"/>
                    </a:ext>
                  </a:extLst>
                </p:cNvPr>
                <p:cNvSpPr/>
                <p:nvPr/>
              </p:nvSpPr>
              <p:spPr>
                <a:xfrm>
                  <a:off x="9178262" y="1594729"/>
                  <a:ext cx="619597" cy="373127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3.8.</a:t>
                  </a:r>
                </a:p>
              </p:txBody>
            </p:sp>
          </p:grpSp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xmlns="" id="{36A6576E-5E87-4A96-B5F0-986138B2A855}"/>
                  </a:ext>
                </a:extLst>
              </p:cNvPr>
              <p:cNvGrpSpPr/>
              <p:nvPr/>
            </p:nvGrpSpPr>
            <p:grpSpPr>
              <a:xfrm>
                <a:off x="289088" y="-71487"/>
                <a:ext cx="10909955" cy="1605978"/>
                <a:chOff x="289088" y="-71487"/>
                <a:chExt cx="10909955" cy="1605978"/>
              </a:xfrm>
            </p:grpSpPr>
            <p:grpSp>
              <p:nvGrpSpPr>
                <p:cNvPr id="20" name="Группа 19">
                  <a:extLst>
                    <a:ext uri="{FF2B5EF4-FFF2-40B4-BE49-F238E27FC236}">
                      <a16:creationId xmlns:a16="http://schemas.microsoft.com/office/drawing/2014/main" xmlns="" id="{EB2592F7-5CEB-42A5-B5F0-A6CA4ECD34A3}"/>
                    </a:ext>
                  </a:extLst>
                </p:cNvPr>
                <p:cNvGrpSpPr/>
                <p:nvPr/>
              </p:nvGrpSpPr>
              <p:grpSpPr>
                <a:xfrm>
                  <a:off x="289088" y="-71487"/>
                  <a:ext cx="10909955" cy="1605978"/>
                  <a:chOff x="289088" y="5326144"/>
                  <a:chExt cx="10909955" cy="1291472"/>
                </a:xfrm>
              </p:grpSpPr>
              <p:sp>
                <p:nvSpPr>
                  <p:cNvPr id="23" name="Прямоугольник 22">
                    <a:extLst>
                      <a:ext uri="{FF2B5EF4-FFF2-40B4-BE49-F238E27FC236}">
                        <a16:creationId xmlns:a16="http://schemas.microsoft.com/office/drawing/2014/main" xmlns="" id="{C3402A49-6765-4D47-8C8A-D173F4CEF44F}"/>
                      </a:ext>
                    </a:extLst>
                  </p:cNvPr>
                  <p:cNvSpPr/>
                  <p:nvPr/>
                </p:nvSpPr>
                <p:spPr>
                  <a:xfrm>
                    <a:off x="289088" y="5326144"/>
                    <a:ext cx="10909955" cy="1291472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Социотехнических</a:t>
                    </a:r>
                    <a:b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</a:b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сервисов</a:t>
                    </a:r>
                    <a:b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</a:b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и возможностей</a:t>
                    </a:r>
                  </a:p>
                  <a:p>
                    <a:endPara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4" name="Группа 23">
                    <a:extLst>
                      <a:ext uri="{FF2B5EF4-FFF2-40B4-BE49-F238E27FC236}">
                        <a16:creationId xmlns:a16="http://schemas.microsoft.com/office/drawing/2014/main" xmlns="" id="{38C28A47-1BC6-4C1A-A9B4-FBA9B4B39123}"/>
                      </a:ext>
                    </a:extLst>
                  </p:cNvPr>
                  <p:cNvGrpSpPr/>
                  <p:nvPr/>
                </p:nvGrpSpPr>
                <p:grpSpPr>
                  <a:xfrm>
                    <a:off x="4188632" y="5420412"/>
                    <a:ext cx="1505158" cy="1091939"/>
                    <a:chOff x="2755540" y="2811101"/>
                    <a:chExt cx="1385457" cy="1131560"/>
                  </a:xfrm>
                </p:grpSpPr>
                <p:sp>
                  <p:nvSpPr>
                    <p:cNvPr id="35" name="Прямоугольник 34">
                      <a:extLst>
                        <a:ext uri="{FF2B5EF4-FFF2-40B4-BE49-F238E27FC236}">
                          <a16:creationId xmlns:a16="http://schemas.microsoft.com/office/drawing/2014/main" xmlns="" id="{1816C7C3-A7C1-443D-96BD-5D8507CCAD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55551" y="2811102"/>
                      <a:ext cx="1385446" cy="113155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Электронное участие и оценка ситуации</a:t>
                      </a:r>
                    </a:p>
                  </p:txBody>
                </p:sp>
                <p:sp>
                  <p:nvSpPr>
                    <p:cNvPr id="36" name="Прямоугольник 35">
                      <a:extLst>
                        <a:ext uri="{FF2B5EF4-FFF2-40B4-BE49-F238E27FC236}">
                          <a16:creationId xmlns:a16="http://schemas.microsoft.com/office/drawing/2014/main" xmlns="" id="{FBE62F46-41EB-4124-9B1F-A1F194D99B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55540" y="2811101"/>
                      <a:ext cx="570322" cy="29430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4.2.</a:t>
                      </a:r>
                    </a:p>
                  </p:txBody>
                </p:sp>
              </p:grpSp>
              <p:grpSp>
                <p:nvGrpSpPr>
                  <p:cNvPr id="25" name="Группа 24">
                    <a:extLst>
                      <a:ext uri="{FF2B5EF4-FFF2-40B4-BE49-F238E27FC236}">
                        <a16:creationId xmlns:a16="http://schemas.microsoft.com/office/drawing/2014/main" xmlns="" id="{3D47D59C-8D1F-4C47-BA2D-F158C3840970}"/>
                      </a:ext>
                    </a:extLst>
                  </p:cNvPr>
                  <p:cNvGrpSpPr/>
                  <p:nvPr/>
                </p:nvGrpSpPr>
                <p:grpSpPr>
                  <a:xfrm>
                    <a:off x="2559378" y="5416484"/>
                    <a:ext cx="1565497" cy="1091938"/>
                    <a:chOff x="3189403" y="2801332"/>
                    <a:chExt cx="1440998" cy="1131559"/>
                  </a:xfrm>
                </p:grpSpPr>
                <p:sp>
                  <p:nvSpPr>
                    <p:cNvPr id="33" name="Прямоугольник 32">
                      <a:extLst>
                        <a:ext uri="{FF2B5EF4-FFF2-40B4-BE49-F238E27FC236}">
                          <a16:creationId xmlns:a16="http://schemas.microsoft.com/office/drawing/2014/main" xmlns="" id="{7BA2C788-48A3-42B9-897A-11B59E32B2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89403" y="2801332"/>
                      <a:ext cx="1440998" cy="113155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Оказание государственных услуг</a:t>
                      </a:r>
                    </a:p>
                  </p:txBody>
                </p:sp>
                <p:sp>
                  <p:nvSpPr>
                    <p:cNvPr id="34" name="Прямоугольник 33">
                      <a:extLst>
                        <a:ext uri="{FF2B5EF4-FFF2-40B4-BE49-F238E27FC236}">
                          <a16:creationId xmlns:a16="http://schemas.microsoft.com/office/drawing/2014/main" xmlns="" id="{46DAEEF0-1C34-4CDF-8EF7-ABF335F2C6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89403" y="2801332"/>
                      <a:ext cx="570322" cy="29837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4.1.</a:t>
                      </a:r>
                    </a:p>
                  </p:txBody>
                </p:sp>
              </p:grpSp>
              <p:grpSp>
                <p:nvGrpSpPr>
                  <p:cNvPr id="26" name="Группа 25">
                    <a:extLst>
                      <a:ext uri="{FF2B5EF4-FFF2-40B4-BE49-F238E27FC236}">
                        <a16:creationId xmlns:a16="http://schemas.microsoft.com/office/drawing/2014/main" xmlns="" id="{B6AA7112-57B7-4DDA-B253-8250D1ECE1ED}"/>
                      </a:ext>
                    </a:extLst>
                  </p:cNvPr>
                  <p:cNvGrpSpPr/>
                  <p:nvPr/>
                </p:nvGrpSpPr>
                <p:grpSpPr>
                  <a:xfrm>
                    <a:off x="5751914" y="5429839"/>
                    <a:ext cx="1582965" cy="1091938"/>
                    <a:chOff x="2260952" y="2820870"/>
                    <a:chExt cx="1457077" cy="1131559"/>
                  </a:xfrm>
                </p:grpSpPr>
                <p:sp>
                  <p:nvSpPr>
                    <p:cNvPr id="31" name="Прямоугольник 30">
                      <a:extLst>
                        <a:ext uri="{FF2B5EF4-FFF2-40B4-BE49-F238E27FC236}">
                          <a16:creationId xmlns:a16="http://schemas.microsoft.com/office/drawing/2014/main" xmlns="" id="{B9F004FC-DB20-47AB-8DC9-739FD0555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0952" y="2820870"/>
                      <a:ext cx="1457077" cy="113155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Информирование населения</a:t>
                      </a:r>
                    </a:p>
                  </p:txBody>
                </p:sp>
                <p:sp>
                  <p:nvSpPr>
                    <p:cNvPr id="32" name="Прямоугольник 31">
                      <a:extLst>
                        <a:ext uri="{FF2B5EF4-FFF2-40B4-BE49-F238E27FC236}">
                          <a16:creationId xmlns:a16="http://schemas.microsoft.com/office/drawing/2014/main" xmlns="" id="{A6A348B4-8A06-497B-BF5F-F9A1DC32A7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0952" y="2820870"/>
                      <a:ext cx="570322" cy="28454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4.3.</a:t>
                      </a:r>
                    </a:p>
                  </p:txBody>
                </p:sp>
              </p:grpSp>
              <p:grpSp>
                <p:nvGrpSpPr>
                  <p:cNvPr id="27" name="Группа 26">
                    <a:extLst>
                      <a:ext uri="{FF2B5EF4-FFF2-40B4-BE49-F238E27FC236}">
                        <a16:creationId xmlns:a16="http://schemas.microsoft.com/office/drawing/2014/main" xmlns="" id="{50449F0E-C1DD-423E-B849-1DDA2F555540}"/>
                      </a:ext>
                    </a:extLst>
                  </p:cNvPr>
                  <p:cNvGrpSpPr/>
                  <p:nvPr/>
                </p:nvGrpSpPr>
                <p:grpSpPr>
                  <a:xfrm>
                    <a:off x="7381171" y="5425911"/>
                    <a:ext cx="2374792" cy="1091938"/>
                    <a:chOff x="1961478" y="2801332"/>
                    <a:chExt cx="1970286" cy="1131559"/>
                  </a:xfrm>
                </p:grpSpPr>
                <p:sp>
                  <p:nvSpPr>
                    <p:cNvPr id="29" name="Прямоугольник 28">
                      <a:extLst>
                        <a:ext uri="{FF2B5EF4-FFF2-40B4-BE49-F238E27FC236}">
                          <a16:creationId xmlns:a16="http://schemas.microsoft.com/office/drawing/2014/main" xmlns="" id="{39A58B95-7E07-4011-9E87-E0949B47DD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1480" y="2801332"/>
                      <a:ext cx="1970284" cy="113155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Предоставление данных и платформы исполнения сервисов</a:t>
                      </a:r>
                    </a:p>
                  </p:txBody>
                </p:sp>
                <p:sp>
                  <p:nvSpPr>
                    <p:cNvPr id="30" name="Прямоугольник 29">
                      <a:extLst>
                        <a:ext uri="{FF2B5EF4-FFF2-40B4-BE49-F238E27FC236}">
                          <a16:creationId xmlns:a16="http://schemas.microsoft.com/office/drawing/2014/main" xmlns="" id="{7EF80177-93A4-4A1A-9777-32BA6574BB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1478" y="2801332"/>
                      <a:ext cx="570322" cy="28861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4.4.</a:t>
                      </a:r>
                    </a:p>
                  </p:txBody>
                </p:sp>
              </p:grpSp>
              <p:sp>
                <p:nvSpPr>
                  <p:cNvPr id="28" name="Прямоугольник 27">
                    <a:extLst>
                      <a:ext uri="{FF2B5EF4-FFF2-40B4-BE49-F238E27FC236}">
                        <a16:creationId xmlns:a16="http://schemas.microsoft.com/office/drawing/2014/main" xmlns="" id="{456B9A94-CAB9-4142-B368-AC3F4C31F114}"/>
                      </a:ext>
                    </a:extLst>
                  </p:cNvPr>
                  <p:cNvSpPr/>
                  <p:nvPr/>
                </p:nvSpPr>
                <p:spPr>
                  <a:xfrm>
                    <a:off x="289088" y="5326144"/>
                    <a:ext cx="894548" cy="307651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4 слой.</a:t>
                    </a:r>
                  </a:p>
                </p:txBody>
              </p:sp>
            </p:grpSp>
            <p:sp>
              <p:nvSpPr>
                <p:cNvPr id="21" name="Прямоугольник 20">
                  <a:extLst>
                    <a:ext uri="{FF2B5EF4-FFF2-40B4-BE49-F238E27FC236}">
                      <a16:creationId xmlns:a16="http://schemas.microsoft.com/office/drawing/2014/main" xmlns="" id="{330F1F10-8D91-47E8-82FA-CAAC74B54DD9}"/>
                    </a:ext>
                  </a:extLst>
                </p:cNvPr>
                <p:cNvSpPr/>
                <p:nvPr/>
              </p:nvSpPr>
              <p:spPr>
                <a:xfrm>
                  <a:off x="9797859" y="52576"/>
                  <a:ext cx="1277065" cy="1357852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      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Электронная карта петербуржца</a:t>
                  </a:r>
                </a:p>
              </p:txBody>
            </p:sp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xmlns="" id="{5C3F5EA8-EA60-4693-9318-E7FD35922065}"/>
                    </a:ext>
                  </a:extLst>
                </p:cNvPr>
                <p:cNvSpPr/>
                <p:nvPr/>
              </p:nvSpPr>
              <p:spPr>
                <a:xfrm>
                  <a:off x="9797859" y="52576"/>
                  <a:ext cx="543345" cy="346327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4.5.</a:t>
                  </a:r>
                </a:p>
              </p:txBody>
            </p:sp>
          </p:grpSp>
        </p:grpSp>
        <p:cxnSp>
          <p:nvCxnSpPr>
            <p:cNvPr id="10" name="Соединитель: уступ 89">
              <a:extLst>
                <a:ext uri="{FF2B5EF4-FFF2-40B4-BE49-F238E27FC236}">
                  <a16:creationId xmlns:a16="http://schemas.microsoft.com/office/drawing/2014/main" xmlns="" id="{59724A70-C1F4-4707-9572-AC1A19B0AE04}"/>
                </a:ext>
              </a:extLst>
            </p:cNvPr>
            <p:cNvCxnSpPr>
              <a:stCxn id="74" idx="1"/>
              <a:endCxn id="60" idx="1"/>
            </p:cNvCxnSpPr>
            <p:nvPr/>
          </p:nvCxnSpPr>
          <p:spPr>
            <a:xfrm rot="10800000">
              <a:off x="2149311" y="4328077"/>
              <a:ext cx="12700" cy="1206412"/>
            </a:xfrm>
            <a:prstGeom prst="bentConnector3">
              <a:avLst>
                <a:gd name="adj1" fmla="val 2913402"/>
              </a:avLst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Соединитель: уступ 91">
              <a:extLst>
                <a:ext uri="{FF2B5EF4-FFF2-40B4-BE49-F238E27FC236}">
                  <a16:creationId xmlns:a16="http://schemas.microsoft.com/office/drawing/2014/main" xmlns="" id="{C5A92DAD-5954-4971-9C97-7262214B4659}"/>
                </a:ext>
              </a:extLst>
            </p:cNvPr>
            <p:cNvCxnSpPr>
              <a:cxnSpLocks/>
              <a:stCxn id="74" idx="1"/>
              <a:endCxn id="52" idx="1"/>
            </p:cNvCxnSpPr>
            <p:nvPr/>
          </p:nvCxnSpPr>
          <p:spPr>
            <a:xfrm rot="10800000">
              <a:off x="2149311" y="2886009"/>
              <a:ext cx="12700" cy="2648480"/>
            </a:xfrm>
            <a:prstGeom prst="bentConnector3">
              <a:avLst>
                <a:gd name="adj1" fmla="val 2913409"/>
              </a:avLst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Соединитель: уступ 95">
              <a:extLst>
                <a:ext uri="{FF2B5EF4-FFF2-40B4-BE49-F238E27FC236}">
                  <a16:creationId xmlns:a16="http://schemas.microsoft.com/office/drawing/2014/main" xmlns="" id="{E7B23C80-1856-4B01-A79C-DCA5D43908E1}"/>
                </a:ext>
              </a:extLst>
            </p:cNvPr>
            <p:cNvCxnSpPr>
              <a:cxnSpLocks/>
              <a:stCxn id="74" idx="1"/>
              <a:endCxn id="23" idx="1"/>
            </p:cNvCxnSpPr>
            <p:nvPr/>
          </p:nvCxnSpPr>
          <p:spPr>
            <a:xfrm rot="10800000">
              <a:off x="2149311" y="1446193"/>
              <a:ext cx="12700" cy="4088296"/>
            </a:xfrm>
            <a:prstGeom prst="bentConnector3">
              <a:avLst>
                <a:gd name="adj1" fmla="val 2913402"/>
              </a:avLst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Соединитель: уступ 109">
              <a:extLst>
                <a:ext uri="{FF2B5EF4-FFF2-40B4-BE49-F238E27FC236}">
                  <a16:creationId xmlns:a16="http://schemas.microsoft.com/office/drawing/2014/main" xmlns="" id="{FD3D1E0A-A6F7-4B13-8BAE-F480541D7CDB}"/>
                </a:ext>
              </a:extLst>
            </p:cNvPr>
            <p:cNvCxnSpPr>
              <a:cxnSpLocks/>
              <a:stCxn id="23" idx="3"/>
              <a:endCxn id="52" idx="3"/>
            </p:cNvCxnSpPr>
            <p:nvPr/>
          </p:nvCxnSpPr>
          <p:spPr>
            <a:xfrm>
              <a:off x="10042689" y="1446193"/>
              <a:ext cx="12700" cy="1439816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Соединитель: уступ 113">
              <a:extLst>
                <a:ext uri="{FF2B5EF4-FFF2-40B4-BE49-F238E27FC236}">
                  <a16:creationId xmlns:a16="http://schemas.microsoft.com/office/drawing/2014/main" xmlns="" id="{4E20744F-872D-4E5E-8D69-E6D208E718A1}"/>
                </a:ext>
              </a:extLst>
            </p:cNvPr>
            <p:cNvCxnSpPr>
              <a:cxnSpLocks/>
              <a:stCxn id="23" idx="3"/>
              <a:endCxn id="60" idx="3"/>
            </p:cNvCxnSpPr>
            <p:nvPr/>
          </p:nvCxnSpPr>
          <p:spPr>
            <a:xfrm>
              <a:off x="10042689" y="1446193"/>
              <a:ext cx="12700" cy="2881884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Соединитель: уступ 117">
              <a:extLst>
                <a:ext uri="{FF2B5EF4-FFF2-40B4-BE49-F238E27FC236}">
                  <a16:creationId xmlns:a16="http://schemas.microsoft.com/office/drawing/2014/main" xmlns="" id="{6132B10D-C16B-43DA-8708-DE110B8A56FA}"/>
                </a:ext>
              </a:extLst>
            </p:cNvPr>
            <p:cNvCxnSpPr>
              <a:cxnSpLocks/>
              <a:stCxn id="23" idx="3"/>
              <a:endCxn id="74" idx="3"/>
            </p:cNvCxnSpPr>
            <p:nvPr/>
          </p:nvCxnSpPr>
          <p:spPr>
            <a:xfrm>
              <a:off x="10042689" y="1446193"/>
              <a:ext cx="12700" cy="4088296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7149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Университет ИТМО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4554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Критически важные элементы структуры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9242B5DA-78B4-41A6-A210-B66F978135DE}"/>
              </a:ext>
            </a:extLst>
          </p:cNvPr>
          <p:cNvGrpSpPr/>
          <p:nvPr/>
        </p:nvGrpSpPr>
        <p:grpSpPr>
          <a:xfrm>
            <a:off x="842386" y="534731"/>
            <a:ext cx="7906078" cy="5218522"/>
            <a:chOff x="2149311" y="819739"/>
            <a:chExt cx="7906078" cy="5218522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A9674957-E2C1-4560-9DCE-0F3D7C160263}"/>
                </a:ext>
              </a:extLst>
            </p:cNvPr>
            <p:cNvGrpSpPr/>
            <p:nvPr/>
          </p:nvGrpSpPr>
          <p:grpSpPr>
            <a:xfrm>
              <a:off x="2149311" y="819739"/>
              <a:ext cx="7893378" cy="5218522"/>
              <a:chOff x="289088" y="-71487"/>
              <a:chExt cx="10909955" cy="6689103"/>
            </a:xfrm>
          </p:grpSpPr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xmlns="" id="{30811A80-CC6E-43D5-8A3F-B062A69181D9}"/>
                  </a:ext>
                </a:extLst>
              </p:cNvPr>
              <p:cNvGrpSpPr/>
              <p:nvPr/>
            </p:nvGrpSpPr>
            <p:grpSpPr>
              <a:xfrm>
                <a:off x="289088" y="5326144"/>
                <a:ext cx="10909955" cy="1291472"/>
                <a:chOff x="289088" y="5326144"/>
                <a:chExt cx="10909955" cy="1291472"/>
              </a:xfrm>
            </p:grpSpPr>
            <p:sp>
              <p:nvSpPr>
                <p:cNvPr id="74" name="Прямоугольник 73">
                  <a:extLst>
                    <a:ext uri="{FF2B5EF4-FFF2-40B4-BE49-F238E27FC236}">
                      <a16:creationId xmlns:a16="http://schemas.microsoft.com/office/drawing/2014/main" xmlns="" id="{677BE71E-F1D8-4441-B086-3B9E19F783E6}"/>
                    </a:ext>
                  </a:extLst>
                </p:cNvPr>
                <p:cNvSpPr/>
                <p:nvPr/>
              </p:nvSpPr>
              <p:spPr>
                <a:xfrm>
                  <a:off x="289088" y="5326144"/>
                  <a:ext cx="10909955" cy="1291472"/>
                </a:xfrm>
                <a:prstGeom prst="rect">
                  <a:avLst/>
                </a:prstGeom>
                <a:noFill/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ru-RU" sz="12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Технической </a:t>
                  </a:r>
                  <a:b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</a:b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инфраструктуры </a:t>
                  </a:r>
                </a:p>
                <a:p>
                  <a:endParaRPr lang="ru-RU" sz="12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5" name="Группа 74">
                  <a:extLst>
                    <a:ext uri="{FF2B5EF4-FFF2-40B4-BE49-F238E27FC236}">
                      <a16:creationId xmlns:a16="http://schemas.microsoft.com/office/drawing/2014/main" xmlns="" id="{FFE31B56-4435-49E8-9AA5-F26686E7E0DD}"/>
                    </a:ext>
                  </a:extLst>
                </p:cNvPr>
                <p:cNvGrpSpPr/>
                <p:nvPr/>
              </p:nvGrpSpPr>
              <p:grpSpPr>
                <a:xfrm>
                  <a:off x="4659984" y="5410985"/>
                  <a:ext cx="1995339" cy="1091938"/>
                  <a:chOff x="3189403" y="2801332"/>
                  <a:chExt cx="1836656" cy="1131559"/>
                </a:xfrm>
              </p:grpSpPr>
              <p:sp>
                <p:nvSpPr>
                  <p:cNvPr id="86" name="Прямоугольник 85">
                    <a:extLst>
                      <a:ext uri="{FF2B5EF4-FFF2-40B4-BE49-F238E27FC236}">
                        <a16:creationId xmlns:a16="http://schemas.microsoft.com/office/drawing/2014/main" xmlns="" id="{7FFB1111-EA9E-4126-A55C-05DE588A4C10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1836656" cy="1131559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       </a:t>
                    </a:r>
                  </a:p>
                  <a:p>
                    <a:pPr algn="ctr"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Датчики контроля ресурсов</a:t>
                    </a:r>
                  </a:p>
                </p:txBody>
              </p:sp>
              <p:sp>
                <p:nvSpPr>
                  <p:cNvPr id="87" name="Прямоугольник 86">
                    <a:extLst>
                      <a:ext uri="{FF2B5EF4-FFF2-40B4-BE49-F238E27FC236}">
                        <a16:creationId xmlns:a16="http://schemas.microsoft.com/office/drawing/2014/main" xmlns="" id="{FD65127D-3C1D-48F6-8CFF-C9475902F68D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570322" cy="391997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1.2.</a:t>
                    </a:r>
                  </a:p>
                </p:txBody>
              </p:sp>
            </p:grpSp>
            <p:grpSp>
              <p:nvGrpSpPr>
                <p:cNvPr id="76" name="Группа 75">
                  <a:extLst>
                    <a:ext uri="{FF2B5EF4-FFF2-40B4-BE49-F238E27FC236}">
                      <a16:creationId xmlns:a16="http://schemas.microsoft.com/office/drawing/2014/main" xmlns="" id="{EBAC5D16-BA10-424D-A98B-BE36E893BF33}"/>
                    </a:ext>
                  </a:extLst>
                </p:cNvPr>
                <p:cNvGrpSpPr/>
                <p:nvPr/>
              </p:nvGrpSpPr>
              <p:grpSpPr>
                <a:xfrm>
                  <a:off x="2559378" y="5416484"/>
                  <a:ext cx="1995339" cy="1091938"/>
                  <a:chOff x="3189403" y="2801332"/>
                  <a:chExt cx="1836656" cy="1131559"/>
                </a:xfrm>
              </p:grpSpPr>
              <p:sp>
                <p:nvSpPr>
                  <p:cNvPr id="84" name="Прямоугольник 83">
                    <a:extLst>
                      <a:ext uri="{FF2B5EF4-FFF2-40B4-BE49-F238E27FC236}">
                        <a16:creationId xmlns:a16="http://schemas.microsoft.com/office/drawing/2014/main" xmlns="" id="{663E6B31-5502-4CE7-9648-E378298486D7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1836656" cy="1131559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       </a:t>
                    </a:r>
                  </a:p>
                  <a:p>
                    <a:pPr algn="ctr"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Физические сети передачи данных</a:t>
                    </a:r>
                  </a:p>
                </p:txBody>
              </p:sp>
              <p:sp>
                <p:nvSpPr>
                  <p:cNvPr id="85" name="Прямоугольник 84">
                    <a:extLst>
                      <a:ext uri="{FF2B5EF4-FFF2-40B4-BE49-F238E27FC236}">
                        <a16:creationId xmlns:a16="http://schemas.microsoft.com/office/drawing/2014/main" xmlns="" id="{A603AEE1-81BA-4421-AC97-379EF88B888C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570322" cy="391997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1.1.</a:t>
                    </a:r>
                  </a:p>
                </p:txBody>
              </p:sp>
            </p:grpSp>
            <p:grpSp>
              <p:nvGrpSpPr>
                <p:cNvPr id="77" name="Группа 76">
                  <a:extLst>
                    <a:ext uri="{FF2B5EF4-FFF2-40B4-BE49-F238E27FC236}">
                      <a16:creationId xmlns:a16="http://schemas.microsoft.com/office/drawing/2014/main" xmlns="" id="{ED0520C8-6B55-49BE-B6BF-AADAE2951D6A}"/>
                    </a:ext>
                  </a:extLst>
                </p:cNvPr>
                <p:cNvGrpSpPr/>
                <p:nvPr/>
              </p:nvGrpSpPr>
              <p:grpSpPr>
                <a:xfrm>
                  <a:off x="6760590" y="5410985"/>
                  <a:ext cx="1995339" cy="1091938"/>
                  <a:chOff x="3189403" y="2801332"/>
                  <a:chExt cx="1836656" cy="1131559"/>
                </a:xfrm>
              </p:grpSpPr>
              <p:sp>
                <p:nvSpPr>
                  <p:cNvPr id="82" name="Прямоугольник 81">
                    <a:extLst>
                      <a:ext uri="{FF2B5EF4-FFF2-40B4-BE49-F238E27FC236}">
                        <a16:creationId xmlns:a16="http://schemas.microsoft.com/office/drawing/2014/main" xmlns="" id="{EACEBD37-DBE7-4EA4-A49B-2DB0E094B87D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1836656" cy="1131559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       </a:t>
                    </a:r>
                  </a:p>
                  <a:p>
                    <a:pPr algn="ctr"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Камеры видеонаблюдения</a:t>
                    </a:r>
                  </a:p>
                </p:txBody>
              </p:sp>
              <p:sp>
                <p:nvSpPr>
                  <p:cNvPr id="83" name="Прямоугольник 82">
                    <a:extLst>
                      <a:ext uri="{FF2B5EF4-FFF2-40B4-BE49-F238E27FC236}">
                        <a16:creationId xmlns:a16="http://schemas.microsoft.com/office/drawing/2014/main" xmlns="" id="{818F6C13-70CB-4C35-B679-AB91F5C9984E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570322" cy="391997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1.3.</a:t>
                    </a:r>
                  </a:p>
                </p:txBody>
              </p:sp>
            </p:grpSp>
            <p:grpSp>
              <p:nvGrpSpPr>
                <p:cNvPr id="78" name="Группа 77">
                  <a:extLst>
                    <a:ext uri="{FF2B5EF4-FFF2-40B4-BE49-F238E27FC236}">
                      <a16:creationId xmlns:a16="http://schemas.microsoft.com/office/drawing/2014/main" xmlns="" id="{42D7A4B6-3033-4268-A5B1-7B3B3B323677}"/>
                    </a:ext>
                  </a:extLst>
                </p:cNvPr>
                <p:cNvGrpSpPr/>
                <p:nvPr/>
              </p:nvGrpSpPr>
              <p:grpSpPr>
                <a:xfrm>
                  <a:off x="8861196" y="5410984"/>
                  <a:ext cx="2213728" cy="1106864"/>
                  <a:chOff x="3189403" y="2785864"/>
                  <a:chExt cx="1836656" cy="1147027"/>
                </a:xfrm>
              </p:grpSpPr>
              <p:sp>
                <p:nvSpPr>
                  <p:cNvPr id="80" name="Прямоугольник 79">
                    <a:extLst>
                      <a:ext uri="{FF2B5EF4-FFF2-40B4-BE49-F238E27FC236}">
                        <a16:creationId xmlns:a16="http://schemas.microsoft.com/office/drawing/2014/main" xmlns="" id="{B49A5F69-1EEF-4EF4-AE4B-B00862BEC1AC}"/>
                      </a:ext>
                    </a:extLst>
                  </p:cNvPr>
                  <p:cNvSpPr/>
                  <p:nvPr/>
                </p:nvSpPr>
                <p:spPr>
                  <a:xfrm>
                    <a:off x="3189403" y="2785864"/>
                    <a:ext cx="1836656" cy="1147027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       </a:t>
                    </a:r>
                  </a:p>
                  <a:p>
                    <a:pPr algn="ctr"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Активные элементы городской среды</a:t>
                    </a:r>
                  </a:p>
                </p:txBody>
              </p:sp>
              <p:sp>
                <p:nvSpPr>
                  <p:cNvPr id="81" name="Прямоугольник 80">
                    <a:extLst>
                      <a:ext uri="{FF2B5EF4-FFF2-40B4-BE49-F238E27FC236}">
                        <a16:creationId xmlns:a16="http://schemas.microsoft.com/office/drawing/2014/main" xmlns="" id="{1543BCAA-42FD-4E01-8EF1-658940F7ED9E}"/>
                      </a:ext>
                    </a:extLst>
                  </p:cNvPr>
                  <p:cNvSpPr/>
                  <p:nvPr/>
                </p:nvSpPr>
                <p:spPr>
                  <a:xfrm>
                    <a:off x="3189403" y="2787105"/>
                    <a:ext cx="570322" cy="391997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1.4.</a:t>
                    </a:r>
                  </a:p>
                </p:txBody>
              </p:sp>
            </p:grpSp>
            <p:sp>
              <p:nvSpPr>
                <p:cNvPr id="79" name="Прямоугольник 78">
                  <a:extLst>
                    <a:ext uri="{FF2B5EF4-FFF2-40B4-BE49-F238E27FC236}">
                      <a16:creationId xmlns:a16="http://schemas.microsoft.com/office/drawing/2014/main" xmlns="" id="{60219FFB-42F3-420E-8D2A-0402E19E4F11}"/>
                    </a:ext>
                  </a:extLst>
                </p:cNvPr>
                <p:cNvSpPr/>
                <p:nvPr/>
              </p:nvSpPr>
              <p:spPr>
                <a:xfrm>
                  <a:off x="289088" y="5326144"/>
                  <a:ext cx="894548" cy="378271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1 слой.</a:t>
                  </a:r>
                </a:p>
              </p:txBody>
            </p:sp>
          </p:grpSp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xmlns="" id="{7D2670B3-0F6E-4D86-B872-2BEB1839443F}"/>
                  </a:ext>
                </a:extLst>
              </p:cNvPr>
              <p:cNvGrpSpPr/>
              <p:nvPr/>
            </p:nvGrpSpPr>
            <p:grpSpPr>
              <a:xfrm>
                <a:off x="289088" y="3657600"/>
                <a:ext cx="10909955" cy="1535804"/>
                <a:chOff x="289088" y="5326144"/>
                <a:chExt cx="10909955" cy="1291472"/>
              </a:xfrm>
            </p:grpSpPr>
            <p:sp>
              <p:nvSpPr>
                <p:cNvPr id="60" name="Прямоугольник 59">
                  <a:extLst>
                    <a:ext uri="{FF2B5EF4-FFF2-40B4-BE49-F238E27FC236}">
                      <a16:creationId xmlns:a16="http://schemas.microsoft.com/office/drawing/2014/main" xmlns="" id="{DFBE9893-D9CB-4503-87E3-74FCE303831B}"/>
                    </a:ext>
                  </a:extLst>
                </p:cNvPr>
                <p:cNvSpPr/>
                <p:nvPr/>
              </p:nvSpPr>
              <p:spPr>
                <a:xfrm>
                  <a:off x="289088" y="5326144"/>
                  <a:ext cx="10909955" cy="1291472"/>
                </a:xfrm>
                <a:prstGeom prst="rect">
                  <a:avLst/>
                </a:prstGeom>
                <a:noFill/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ru-RU" sz="12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ts val="12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Межотраслевых</a:t>
                  </a:r>
                  <a:b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</a:b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информационных </a:t>
                  </a:r>
                  <a:b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</a:b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систем </a:t>
                  </a:r>
                </a:p>
                <a:p>
                  <a:endParaRPr lang="ru-RU" sz="12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1" name="Группа 60">
                  <a:extLst>
                    <a:ext uri="{FF2B5EF4-FFF2-40B4-BE49-F238E27FC236}">
                      <a16:creationId xmlns:a16="http://schemas.microsoft.com/office/drawing/2014/main" xmlns="" id="{08F2133E-A6E9-49DE-A4AC-53CEA84EC14B}"/>
                    </a:ext>
                  </a:extLst>
                </p:cNvPr>
                <p:cNvGrpSpPr/>
                <p:nvPr/>
              </p:nvGrpSpPr>
              <p:grpSpPr>
                <a:xfrm>
                  <a:off x="4659984" y="5410985"/>
                  <a:ext cx="1995339" cy="1091938"/>
                  <a:chOff x="3189403" y="2801332"/>
                  <a:chExt cx="1836656" cy="1131559"/>
                </a:xfrm>
              </p:grpSpPr>
              <p:sp>
                <p:nvSpPr>
                  <p:cNvPr id="72" name="Прямоугольник 71">
                    <a:extLst>
                      <a:ext uri="{FF2B5EF4-FFF2-40B4-BE49-F238E27FC236}">
                        <a16:creationId xmlns:a16="http://schemas.microsoft.com/office/drawing/2014/main" xmlns="" id="{F9EB75C8-F8CB-4B04-8644-4B4B56E2C1FF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1836656" cy="113155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       </a:t>
                    </a:r>
                  </a:p>
                  <a:p>
                    <a:pPr algn="ctr"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Информационное взаимодействие (СМЭВ, ЕСЭДД)</a:t>
                    </a:r>
                  </a:p>
                </p:txBody>
              </p:sp>
              <p:sp>
                <p:nvSpPr>
                  <p:cNvPr id="73" name="Прямоугольник 72">
                    <a:extLst>
                      <a:ext uri="{FF2B5EF4-FFF2-40B4-BE49-F238E27FC236}">
                        <a16:creationId xmlns:a16="http://schemas.microsoft.com/office/drawing/2014/main" xmlns="" id="{18720946-E9FD-47A5-8010-6789C28E269F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570322" cy="331031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2.2.</a:t>
                    </a:r>
                  </a:p>
                </p:txBody>
              </p:sp>
            </p:grpSp>
            <p:grpSp>
              <p:nvGrpSpPr>
                <p:cNvPr id="62" name="Группа 61">
                  <a:extLst>
                    <a:ext uri="{FF2B5EF4-FFF2-40B4-BE49-F238E27FC236}">
                      <a16:creationId xmlns:a16="http://schemas.microsoft.com/office/drawing/2014/main" xmlns="" id="{C95EDD76-DB6B-4798-871C-580F186A4AE7}"/>
                    </a:ext>
                  </a:extLst>
                </p:cNvPr>
                <p:cNvGrpSpPr/>
                <p:nvPr/>
              </p:nvGrpSpPr>
              <p:grpSpPr>
                <a:xfrm>
                  <a:off x="2559378" y="5416484"/>
                  <a:ext cx="1995339" cy="1091938"/>
                  <a:chOff x="3189403" y="2801332"/>
                  <a:chExt cx="1836656" cy="1131559"/>
                </a:xfrm>
              </p:grpSpPr>
              <p:sp>
                <p:nvSpPr>
                  <p:cNvPr id="70" name="Прямоугольник 69">
                    <a:extLst>
                      <a:ext uri="{FF2B5EF4-FFF2-40B4-BE49-F238E27FC236}">
                        <a16:creationId xmlns:a16="http://schemas.microsoft.com/office/drawing/2014/main" xmlns="" id="{1FFC7D90-3024-401C-BCDD-CEE7453EC69C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1836656" cy="113155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       </a:t>
                    </a:r>
                  </a:p>
                  <a:p>
                    <a:pPr algn="ctr"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Агрегирование и накопление информации</a:t>
                    </a:r>
                  </a:p>
                </p:txBody>
              </p:sp>
              <p:sp>
                <p:nvSpPr>
                  <p:cNvPr id="71" name="Прямоугольник 70">
                    <a:extLst>
                      <a:ext uri="{FF2B5EF4-FFF2-40B4-BE49-F238E27FC236}">
                        <a16:creationId xmlns:a16="http://schemas.microsoft.com/office/drawing/2014/main" xmlns="" id="{01D4BED3-8A7D-4391-AC3A-B49F057FD3F5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570322" cy="325333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2.1.</a:t>
                    </a:r>
                  </a:p>
                </p:txBody>
              </p:sp>
            </p:grpSp>
            <p:grpSp>
              <p:nvGrpSpPr>
                <p:cNvPr id="63" name="Группа 62">
                  <a:extLst>
                    <a:ext uri="{FF2B5EF4-FFF2-40B4-BE49-F238E27FC236}">
                      <a16:creationId xmlns:a16="http://schemas.microsoft.com/office/drawing/2014/main" xmlns="" id="{4043B838-980E-42BA-9BD4-9135C0A3C530}"/>
                    </a:ext>
                  </a:extLst>
                </p:cNvPr>
                <p:cNvGrpSpPr/>
                <p:nvPr/>
              </p:nvGrpSpPr>
              <p:grpSpPr>
                <a:xfrm>
                  <a:off x="6760590" y="5410985"/>
                  <a:ext cx="1995339" cy="1091938"/>
                  <a:chOff x="3189403" y="2801332"/>
                  <a:chExt cx="1836656" cy="1131559"/>
                </a:xfrm>
              </p:grpSpPr>
              <p:sp>
                <p:nvSpPr>
                  <p:cNvPr id="68" name="Прямоугольник 67">
                    <a:extLst>
                      <a:ext uri="{FF2B5EF4-FFF2-40B4-BE49-F238E27FC236}">
                        <a16:creationId xmlns:a16="http://schemas.microsoft.com/office/drawing/2014/main" xmlns="" id="{F50B86CF-E93C-4463-93FE-932BB641CFAC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1836656" cy="113155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       </a:t>
                    </a:r>
                  </a:p>
                  <a:p>
                    <a:pPr algn="ctr"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Информационное и аналитическое обеспечение</a:t>
                    </a:r>
                  </a:p>
                </p:txBody>
              </p:sp>
              <p:sp>
                <p:nvSpPr>
                  <p:cNvPr id="69" name="Прямоугольник 68">
                    <a:extLst>
                      <a:ext uri="{FF2B5EF4-FFF2-40B4-BE49-F238E27FC236}">
                        <a16:creationId xmlns:a16="http://schemas.microsoft.com/office/drawing/2014/main" xmlns="" id="{61237007-842B-4A78-91B2-C59549AD5EE8}"/>
                      </a:ext>
                    </a:extLst>
                  </p:cNvPr>
                  <p:cNvSpPr/>
                  <p:nvPr/>
                </p:nvSpPr>
                <p:spPr>
                  <a:xfrm>
                    <a:off x="3189403" y="2801332"/>
                    <a:ext cx="570322" cy="331031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2.3.</a:t>
                    </a:r>
                  </a:p>
                </p:txBody>
              </p:sp>
            </p:grpSp>
            <p:grpSp>
              <p:nvGrpSpPr>
                <p:cNvPr id="64" name="Группа 63">
                  <a:extLst>
                    <a:ext uri="{FF2B5EF4-FFF2-40B4-BE49-F238E27FC236}">
                      <a16:creationId xmlns:a16="http://schemas.microsoft.com/office/drawing/2014/main" xmlns="" id="{0349E214-9ADD-44FF-8934-BFDD2654E357}"/>
                    </a:ext>
                  </a:extLst>
                </p:cNvPr>
                <p:cNvGrpSpPr/>
                <p:nvPr/>
              </p:nvGrpSpPr>
              <p:grpSpPr>
                <a:xfrm>
                  <a:off x="8861196" y="5410984"/>
                  <a:ext cx="2213728" cy="1106864"/>
                  <a:chOff x="3189403" y="2785864"/>
                  <a:chExt cx="1836656" cy="1147027"/>
                </a:xfrm>
              </p:grpSpPr>
              <p:sp>
                <p:nvSpPr>
                  <p:cNvPr id="66" name="Прямоугольник 65">
                    <a:extLst>
                      <a:ext uri="{FF2B5EF4-FFF2-40B4-BE49-F238E27FC236}">
                        <a16:creationId xmlns:a16="http://schemas.microsoft.com/office/drawing/2014/main" xmlns="" id="{D42F3964-4350-48A3-85CA-EE7485516C58}"/>
                      </a:ext>
                    </a:extLst>
                  </p:cNvPr>
                  <p:cNvSpPr/>
                  <p:nvPr/>
                </p:nvSpPr>
                <p:spPr>
                  <a:xfrm>
                    <a:off x="3189403" y="2785864"/>
                    <a:ext cx="1836656" cy="1147027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       </a:t>
                    </a:r>
                  </a:p>
                  <a:p>
                    <a:pPr algn="ctr"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Государственное управление и планирование  </a:t>
                    </a:r>
                  </a:p>
                </p:txBody>
              </p:sp>
              <p:sp>
                <p:nvSpPr>
                  <p:cNvPr id="67" name="Прямоугольник 66">
                    <a:extLst>
                      <a:ext uri="{FF2B5EF4-FFF2-40B4-BE49-F238E27FC236}">
                        <a16:creationId xmlns:a16="http://schemas.microsoft.com/office/drawing/2014/main" xmlns="" id="{D6C255DD-0944-4300-A5AF-9DFB3A7827C6}"/>
                      </a:ext>
                    </a:extLst>
                  </p:cNvPr>
                  <p:cNvSpPr/>
                  <p:nvPr/>
                </p:nvSpPr>
                <p:spPr>
                  <a:xfrm>
                    <a:off x="3189403" y="2785864"/>
                    <a:ext cx="570322" cy="315563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2.4.</a:t>
                    </a:r>
                  </a:p>
                </p:txBody>
              </p:sp>
            </p:grpSp>
            <p:sp>
              <p:nvSpPr>
                <p:cNvPr id="65" name="Прямоугольник 64">
                  <a:extLst>
                    <a:ext uri="{FF2B5EF4-FFF2-40B4-BE49-F238E27FC236}">
                      <a16:creationId xmlns:a16="http://schemas.microsoft.com/office/drawing/2014/main" xmlns="" id="{6BE2D11C-387B-4B91-B8A9-C11C78997FF8}"/>
                    </a:ext>
                  </a:extLst>
                </p:cNvPr>
                <p:cNvSpPr/>
                <p:nvPr/>
              </p:nvSpPr>
              <p:spPr>
                <a:xfrm>
                  <a:off x="289088" y="5326144"/>
                  <a:ext cx="894548" cy="332938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2 слой.</a:t>
                  </a:r>
                </a:p>
              </p:txBody>
            </p:sp>
          </p:grpSp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xmlns="" id="{170BB916-3779-4276-8FA4-83AA0F45F7CF}"/>
                  </a:ext>
                </a:extLst>
              </p:cNvPr>
              <p:cNvGrpSpPr/>
              <p:nvPr/>
            </p:nvGrpSpPr>
            <p:grpSpPr>
              <a:xfrm>
                <a:off x="289088" y="1611987"/>
                <a:ext cx="10909955" cy="1930140"/>
                <a:chOff x="289088" y="1498863"/>
                <a:chExt cx="10909955" cy="1930140"/>
              </a:xfrm>
            </p:grpSpPr>
            <p:grpSp>
              <p:nvGrpSpPr>
                <p:cNvPr id="37" name="Группа 36">
                  <a:extLst>
                    <a:ext uri="{FF2B5EF4-FFF2-40B4-BE49-F238E27FC236}">
                      <a16:creationId xmlns:a16="http://schemas.microsoft.com/office/drawing/2014/main" xmlns="" id="{9491E7B7-C948-421B-8ACB-F035FF8CE4F5}"/>
                    </a:ext>
                  </a:extLst>
                </p:cNvPr>
                <p:cNvGrpSpPr/>
                <p:nvPr/>
              </p:nvGrpSpPr>
              <p:grpSpPr>
                <a:xfrm>
                  <a:off x="289088" y="1498863"/>
                  <a:ext cx="10909955" cy="1930140"/>
                  <a:chOff x="289088" y="5326144"/>
                  <a:chExt cx="10909955" cy="1199691"/>
                </a:xfrm>
              </p:grpSpPr>
              <p:sp>
                <p:nvSpPr>
                  <p:cNvPr id="52" name="Прямоугольник 51">
                    <a:extLst>
                      <a:ext uri="{FF2B5EF4-FFF2-40B4-BE49-F238E27FC236}">
                        <a16:creationId xmlns:a16="http://schemas.microsoft.com/office/drawing/2014/main" xmlns="" id="{AFEB22CE-1B68-46ED-8F7B-C75DEEC50255}"/>
                      </a:ext>
                    </a:extLst>
                  </p:cNvPr>
                  <p:cNvSpPr/>
                  <p:nvPr/>
                </p:nvSpPr>
                <p:spPr>
                  <a:xfrm>
                    <a:off x="289088" y="5326145"/>
                    <a:ext cx="10909955" cy="1199690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ts val="12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Отраслевых </a:t>
                    </a:r>
                    <a:b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</a:b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информационных </a:t>
                    </a:r>
                    <a:b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</a:b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систем и проектов</a:t>
                    </a:r>
                  </a:p>
                  <a:p>
                    <a:endPara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53" name="Группа 52">
                    <a:extLst>
                      <a:ext uri="{FF2B5EF4-FFF2-40B4-BE49-F238E27FC236}">
                        <a16:creationId xmlns:a16="http://schemas.microsoft.com/office/drawing/2014/main" xmlns="" id="{8E60167B-E7DB-4A48-8406-FC9E16D050C9}"/>
                      </a:ext>
                    </a:extLst>
                  </p:cNvPr>
                  <p:cNvGrpSpPr/>
                  <p:nvPr/>
                </p:nvGrpSpPr>
                <p:grpSpPr>
                  <a:xfrm>
                    <a:off x="2559379" y="5398907"/>
                    <a:ext cx="894549" cy="1091938"/>
                    <a:chOff x="3189403" y="2783116"/>
                    <a:chExt cx="823408" cy="1131559"/>
                  </a:xfrm>
                </p:grpSpPr>
                <p:sp>
                  <p:nvSpPr>
                    <p:cNvPr id="58" name="Прямоугольник 57">
                      <a:extLst>
                        <a:ext uri="{FF2B5EF4-FFF2-40B4-BE49-F238E27FC236}">
                          <a16:creationId xmlns:a16="http://schemas.microsoft.com/office/drawing/2014/main" xmlns="" id="{A5DDE721-1283-44EF-9158-5EB305149A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89404" y="2783116"/>
                      <a:ext cx="823407" cy="113155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p:txBody>
                </p:sp>
                <p:sp>
                  <p:nvSpPr>
                    <p:cNvPr id="59" name="Прямоугольник 58">
                      <a:extLst>
                        <a:ext uri="{FF2B5EF4-FFF2-40B4-BE49-F238E27FC236}">
                          <a16:creationId xmlns:a16="http://schemas.microsoft.com/office/drawing/2014/main" xmlns="" id="{46D3DFE0-DA96-4D1A-ACBD-F37383E3F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89403" y="2783117"/>
                      <a:ext cx="570322" cy="24033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3.1.</a:t>
                      </a:r>
                    </a:p>
                  </p:txBody>
                </p:sp>
              </p:grpSp>
              <p:grpSp>
                <p:nvGrpSpPr>
                  <p:cNvPr id="54" name="Группа 53">
                    <a:extLst>
                      <a:ext uri="{FF2B5EF4-FFF2-40B4-BE49-F238E27FC236}">
                        <a16:creationId xmlns:a16="http://schemas.microsoft.com/office/drawing/2014/main" xmlns="" id="{5ECC70AF-B3F2-4D5F-A071-1AE06B1C0FAA}"/>
                      </a:ext>
                    </a:extLst>
                  </p:cNvPr>
                  <p:cNvGrpSpPr/>
                  <p:nvPr/>
                </p:nvGrpSpPr>
                <p:grpSpPr>
                  <a:xfrm>
                    <a:off x="10122131" y="5385731"/>
                    <a:ext cx="952795" cy="1106864"/>
                    <a:chOff x="4235559" y="2759693"/>
                    <a:chExt cx="790502" cy="1147027"/>
                  </a:xfrm>
                </p:grpSpPr>
                <p:sp>
                  <p:nvSpPr>
                    <p:cNvPr id="56" name="Прямоугольник 55">
                      <a:extLst>
                        <a:ext uri="{FF2B5EF4-FFF2-40B4-BE49-F238E27FC236}">
                          <a16:creationId xmlns:a16="http://schemas.microsoft.com/office/drawing/2014/main" xmlns="" id="{2EECBB05-A972-46E4-B2FC-D16D30B94B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35560" y="2759693"/>
                      <a:ext cx="790501" cy="114702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Локальные проекты  </a:t>
                      </a:r>
                    </a:p>
                  </p:txBody>
                </p:sp>
                <p:sp>
                  <p:nvSpPr>
                    <p:cNvPr id="57" name="Прямоугольник 56">
                      <a:extLst>
                        <a:ext uri="{FF2B5EF4-FFF2-40B4-BE49-F238E27FC236}">
                          <a16:creationId xmlns:a16="http://schemas.microsoft.com/office/drawing/2014/main" xmlns="" id="{847E4DC9-087A-440C-B6E5-1FDF7A080C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35559" y="2759693"/>
                      <a:ext cx="570322" cy="23056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3.9.</a:t>
                      </a:r>
                    </a:p>
                  </p:txBody>
                </p:sp>
              </p:grpSp>
              <p:sp>
                <p:nvSpPr>
                  <p:cNvPr id="55" name="Прямоугольник 54">
                    <a:extLst>
                      <a:ext uri="{FF2B5EF4-FFF2-40B4-BE49-F238E27FC236}">
                        <a16:creationId xmlns:a16="http://schemas.microsoft.com/office/drawing/2014/main" xmlns="" id="{FAB728F9-0D5B-45FF-8181-BBC3833F036D}"/>
                      </a:ext>
                    </a:extLst>
                  </p:cNvPr>
                  <p:cNvSpPr/>
                  <p:nvPr/>
                </p:nvSpPr>
                <p:spPr>
                  <a:xfrm>
                    <a:off x="289088" y="5326144"/>
                    <a:ext cx="894548" cy="251949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3 слой.</a:t>
                    </a:r>
                  </a:p>
                </p:txBody>
              </p:sp>
            </p:grpSp>
            <p:sp>
              <p:nvSpPr>
                <p:cNvPr id="38" name="Прямоугольник 37">
                  <a:extLst>
                    <a:ext uri="{FF2B5EF4-FFF2-40B4-BE49-F238E27FC236}">
                      <a16:creationId xmlns:a16="http://schemas.microsoft.com/office/drawing/2014/main" xmlns="" id="{6AFBDD19-91BF-40BB-AA66-8DDFE2AFA3FF}"/>
                    </a:ext>
                  </a:extLst>
                </p:cNvPr>
                <p:cNvSpPr/>
                <p:nvPr/>
              </p:nvSpPr>
              <p:spPr>
                <a:xfrm>
                  <a:off x="3505280" y="1606500"/>
                  <a:ext cx="894548" cy="1756780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      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Здравоохранение</a:t>
                  </a:r>
                </a:p>
              </p:txBody>
            </p:sp>
            <p:sp>
              <p:nvSpPr>
                <p:cNvPr id="39" name="Прямоугольник 38">
                  <a:extLst>
                    <a:ext uri="{FF2B5EF4-FFF2-40B4-BE49-F238E27FC236}">
                      <a16:creationId xmlns:a16="http://schemas.microsoft.com/office/drawing/2014/main" xmlns="" id="{1A5FA513-D80B-45DC-8DF5-B0F4AEBD2BF3}"/>
                    </a:ext>
                  </a:extLst>
                </p:cNvPr>
                <p:cNvSpPr/>
                <p:nvPr/>
              </p:nvSpPr>
              <p:spPr>
                <a:xfrm>
                  <a:off x="3505279" y="1606502"/>
                  <a:ext cx="619597" cy="373127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3.2.</a:t>
                  </a:r>
                </a:p>
              </p:txBody>
            </p:sp>
            <p:sp>
              <p:nvSpPr>
                <p:cNvPr id="40" name="Прямоугольник 39">
                  <a:extLst>
                    <a:ext uri="{FF2B5EF4-FFF2-40B4-BE49-F238E27FC236}">
                      <a16:creationId xmlns:a16="http://schemas.microsoft.com/office/drawing/2014/main" xmlns="" id="{C42AA5A4-530C-4E80-99F5-09DB31E3A685}"/>
                    </a:ext>
                  </a:extLst>
                </p:cNvPr>
                <p:cNvSpPr/>
                <p:nvPr/>
              </p:nvSpPr>
              <p:spPr>
                <a:xfrm>
                  <a:off x="4451180" y="1597651"/>
                  <a:ext cx="894548" cy="1756780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      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ЖКХ</a:t>
                  </a:r>
                </a:p>
              </p:txBody>
            </p:sp>
            <p:sp>
              <p:nvSpPr>
                <p:cNvPr id="41" name="Прямоугольник 40">
                  <a:extLst>
                    <a:ext uri="{FF2B5EF4-FFF2-40B4-BE49-F238E27FC236}">
                      <a16:creationId xmlns:a16="http://schemas.microsoft.com/office/drawing/2014/main" xmlns="" id="{1E17B57A-4BC2-4738-B57C-2FD13A092FDE}"/>
                    </a:ext>
                  </a:extLst>
                </p:cNvPr>
                <p:cNvSpPr/>
                <p:nvPr/>
              </p:nvSpPr>
              <p:spPr>
                <a:xfrm>
                  <a:off x="4451179" y="1597653"/>
                  <a:ext cx="619597" cy="373127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3.3.</a:t>
                  </a:r>
                </a:p>
              </p:txBody>
            </p:sp>
            <p:sp>
              <p:nvSpPr>
                <p:cNvPr id="42" name="Прямоугольник 41">
                  <a:extLst>
                    <a:ext uri="{FF2B5EF4-FFF2-40B4-BE49-F238E27FC236}">
                      <a16:creationId xmlns:a16="http://schemas.microsoft.com/office/drawing/2014/main" xmlns="" id="{FFFFB6EA-9897-4D11-8F7A-AE3B8EE644DE}"/>
                    </a:ext>
                  </a:extLst>
                </p:cNvPr>
                <p:cNvSpPr/>
                <p:nvPr/>
              </p:nvSpPr>
              <p:spPr>
                <a:xfrm>
                  <a:off x="5397080" y="1594727"/>
                  <a:ext cx="894548" cy="1756780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      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Городская среда</a:t>
                  </a:r>
                </a:p>
              </p:txBody>
            </p:sp>
            <p:sp>
              <p:nvSpPr>
                <p:cNvPr id="43" name="Прямоугольник 42">
                  <a:extLst>
                    <a:ext uri="{FF2B5EF4-FFF2-40B4-BE49-F238E27FC236}">
                      <a16:creationId xmlns:a16="http://schemas.microsoft.com/office/drawing/2014/main" xmlns="" id="{C9212D23-132F-4A40-8CFD-F45F59CF4951}"/>
                    </a:ext>
                  </a:extLst>
                </p:cNvPr>
                <p:cNvSpPr/>
                <p:nvPr/>
              </p:nvSpPr>
              <p:spPr>
                <a:xfrm>
                  <a:off x="5397079" y="1594729"/>
                  <a:ext cx="619597" cy="373127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3.4.</a:t>
                  </a:r>
                </a:p>
              </p:txBody>
            </p:sp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xmlns="" id="{5CC54964-B396-4B33-9A0D-8C75F960E04B}"/>
                    </a:ext>
                  </a:extLst>
                </p:cNvPr>
                <p:cNvSpPr/>
                <p:nvPr/>
              </p:nvSpPr>
              <p:spPr>
                <a:xfrm>
                  <a:off x="6341567" y="1594727"/>
                  <a:ext cx="894548" cy="1756780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      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Транспорт</a:t>
                  </a: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xmlns="" id="{D6DC9E08-0271-4E30-8C97-D2EF9AFDF2AF}"/>
                    </a:ext>
                  </a:extLst>
                </p:cNvPr>
                <p:cNvSpPr/>
                <p:nvPr/>
              </p:nvSpPr>
              <p:spPr>
                <a:xfrm>
                  <a:off x="6341566" y="1594729"/>
                  <a:ext cx="619597" cy="373127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3.5.</a:t>
                  </a:r>
                </a:p>
              </p:txBody>
            </p:sp>
            <p:sp>
              <p:nvSpPr>
                <p:cNvPr id="46" name="Прямоугольник 45">
                  <a:extLst>
                    <a:ext uri="{FF2B5EF4-FFF2-40B4-BE49-F238E27FC236}">
                      <a16:creationId xmlns:a16="http://schemas.microsoft.com/office/drawing/2014/main" xmlns="" id="{4CC4FBFC-055A-401C-8286-600DAF6FB7B2}"/>
                    </a:ext>
                  </a:extLst>
                </p:cNvPr>
                <p:cNvSpPr/>
                <p:nvPr/>
              </p:nvSpPr>
              <p:spPr>
                <a:xfrm>
                  <a:off x="7290527" y="1594727"/>
                  <a:ext cx="894548" cy="1756780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      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Благоустройство</a:t>
                  </a:r>
                </a:p>
              </p:txBody>
            </p:sp>
            <p:sp>
              <p:nvSpPr>
                <p:cNvPr id="47" name="Прямоугольник 46">
                  <a:extLst>
                    <a:ext uri="{FF2B5EF4-FFF2-40B4-BE49-F238E27FC236}">
                      <a16:creationId xmlns:a16="http://schemas.microsoft.com/office/drawing/2014/main" xmlns="" id="{793CDB0B-304D-4B04-A935-6A2AFDAD4FA8}"/>
                    </a:ext>
                  </a:extLst>
                </p:cNvPr>
                <p:cNvSpPr/>
                <p:nvPr/>
              </p:nvSpPr>
              <p:spPr>
                <a:xfrm>
                  <a:off x="7290526" y="1594729"/>
                  <a:ext cx="619597" cy="373127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3.6.</a:t>
                  </a:r>
                </a:p>
              </p:txBody>
            </p:sp>
            <p:sp>
              <p:nvSpPr>
                <p:cNvPr id="48" name="Прямоугольник 47">
                  <a:extLst>
                    <a:ext uri="{FF2B5EF4-FFF2-40B4-BE49-F238E27FC236}">
                      <a16:creationId xmlns:a16="http://schemas.microsoft.com/office/drawing/2014/main" xmlns="" id="{9011BF4E-EB6C-4133-B9E4-9E55CD1FA0B0}"/>
                    </a:ext>
                  </a:extLst>
                </p:cNvPr>
                <p:cNvSpPr/>
                <p:nvPr/>
              </p:nvSpPr>
              <p:spPr>
                <a:xfrm>
                  <a:off x="8234395" y="1594727"/>
                  <a:ext cx="894548" cy="1756780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      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Экология</a:t>
                  </a:r>
                </a:p>
              </p:txBody>
            </p:sp>
            <p:sp>
              <p:nvSpPr>
                <p:cNvPr id="49" name="Прямоугольник 48">
                  <a:extLst>
                    <a:ext uri="{FF2B5EF4-FFF2-40B4-BE49-F238E27FC236}">
                      <a16:creationId xmlns:a16="http://schemas.microsoft.com/office/drawing/2014/main" xmlns="" id="{5476BA47-8E70-47BB-AA7E-2AF074DA74CA}"/>
                    </a:ext>
                  </a:extLst>
                </p:cNvPr>
                <p:cNvSpPr/>
                <p:nvPr/>
              </p:nvSpPr>
              <p:spPr>
                <a:xfrm>
                  <a:off x="8234394" y="1594729"/>
                  <a:ext cx="619597" cy="373127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3.7.</a:t>
                  </a:r>
                </a:p>
              </p:txBody>
            </p:sp>
            <p:sp>
              <p:nvSpPr>
                <p:cNvPr id="50" name="Прямоугольник 49">
                  <a:extLst>
                    <a:ext uri="{FF2B5EF4-FFF2-40B4-BE49-F238E27FC236}">
                      <a16:creationId xmlns:a16="http://schemas.microsoft.com/office/drawing/2014/main" xmlns="" id="{EDBADE84-82B3-452C-AD5D-3C4223E91709}"/>
                    </a:ext>
                  </a:extLst>
                </p:cNvPr>
                <p:cNvSpPr/>
                <p:nvPr/>
              </p:nvSpPr>
              <p:spPr>
                <a:xfrm>
                  <a:off x="9178263" y="1594727"/>
                  <a:ext cx="894548" cy="1756780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      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Безопасность</a:t>
                  </a:r>
                </a:p>
              </p:txBody>
            </p:sp>
            <p:sp>
              <p:nvSpPr>
                <p:cNvPr id="51" name="Прямоугольник 50">
                  <a:extLst>
                    <a:ext uri="{FF2B5EF4-FFF2-40B4-BE49-F238E27FC236}">
                      <a16:creationId xmlns:a16="http://schemas.microsoft.com/office/drawing/2014/main" xmlns="" id="{A0EEAE8C-15A4-469A-9F5F-905FD97F034B}"/>
                    </a:ext>
                  </a:extLst>
                </p:cNvPr>
                <p:cNvSpPr/>
                <p:nvPr/>
              </p:nvSpPr>
              <p:spPr>
                <a:xfrm>
                  <a:off x="9178262" y="1594729"/>
                  <a:ext cx="619597" cy="373127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3.8.</a:t>
                  </a:r>
                </a:p>
              </p:txBody>
            </p:sp>
          </p:grpSp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xmlns="" id="{36A6576E-5E87-4A96-B5F0-986138B2A855}"/>
                  </a:ext>
                </a:extLst>
              </p:cNvPr>
              <p:cNvGrpSpPr/>
              <p:nvPr/>
            </p:nvGrpSpPr>
            <p:grpSpPr>
              <a:xfrm>
                <a:off x="289088" y="-71487"/>
                <a:ext cx="10909955" cy="1605978"/>
                <a:chOff x="289088" y="-71487"/>
                <a:chExt cx="10909955" cy="1605978"/>
              </a:xfrm>
            </p:grpSpPr>
            <p:grpSp>
              <p:nvGrpSpPr>
                <p:cNvPr id="20" name="Группа 19">
                  <a:extLst>
                    <a:ext uri="{FF2B5EF4-FFF2-40B4-BE49-F238E27FC236}">
                      <a16:creationId xmlns:a16="http://schemas.microsoft.com/office/drawing/2014/main" xmlns="" id="{EB2592F7-5CEB-42A5-B5F0-A6CA4ECD34A3}"/>
                    </a:ext>
                  </a:extLst>
                </p:cNvPr>
                <p:cNvGrpSpPr/>
                <p:nvPr/>
              </p:nvGrpSpPr>
              <p:grpSpPr>
                <a:xfrm>
                  <a:off x="289088" y="-71487"/>
                  <a:ext cx="10909955" cy="1605978"/>
                  <a:chOff x="289088" y="5326144"/>
                  <a:chExt cx="10909955" cy="1291472"/>
                </a:xfrm>
              </p:grpSpPr>
              <p:sp>
                <p:nvSpPr>
                  <p:cNvPr id="23" name="Прямоугольник 22">
                    <a:extLst>
                      <a:ext uri="{FF2B5EF4-FFF2-40B4-BE49-F238E27FC236}">
                        <a16:creationId xmlns:a16="http://schemas.microsoft.com/office/drawing/2014/main" xmlns="" id="{C3402A49-6765-4D47-8C8A-D173F4CEF44F}"/>
                      </a:ext>
                    </a:extLst>
                  </p:cNvPr>
                  <p:cNvSpPr/>
                  <p:nvPr/>
                </p:nvSpPr>
                <p:spPr>
                  <a:xfrm>
                    <a:off x="289088" y="5326144"/>
                    <a:ext cx="10909955" cy="1291472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ts val="600"/>
                      </a:spcBef>
                    </a:pP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Социотехнических</a:t>
                    </a:r>
                    <a:b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</a:b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сервисов</a:t>
                    </a:r>
                    <a:b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</a:br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и возможностей</a:t>
                    </a:r>
                  </a:p>
                  <a:p>
                    <a:endPara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4" name="Группа 23">
                    <a:extLst>
                      <a:ext uri="{FF2B5EF4-FFF2-40B4-BE49-F238E27FC236}">
                        <a16:creationId xmlns:a16="http://schemas.microsoft.com/office/drawing/2014/main" xmlns="" id="{38C28A47-1BC6-4C1A-A9B4-FBA9B4B39123}"/>
                      </a:ext>
                    </a:extLst>
                  </p:cNvPr>
                  <p:cNvGrpSpPr/>
                  <p:nvPr/>
                </p:nvGrpSpPr>
                <p:grpSpPr>
                  <a:xfrm>
                    <a:off x="4188632" y="5420412"/>
                    <a:ext cx="1505158" cy="1091939"/>
                    <a:chOff x="2755540" y="2811101"/>
                    <a:chExt cx="1385457" cy="1131560"/>
                  </a:xfrm>
                </p:grpSpPr>
                <p:sp>
                  <p:nvSpPr>
                    <p:cNvPr id="35" name="Прямоугольник 34">
                      <a:extLst>
                        <a:ext uri="{FF2B5EF4-FFF2-40B4-BE49-F238E27FC236}">
                          <a16:creationId xmlns:a16="http://schemas.microsoft.com/office/drawing/2014/main" xmlns="" id="{1816C7C3-A7C1-443D-96BD-5D8507CCAD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55551" y="2811102"/>
                      <a:ext cx="1385446" cy="113155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Электронное участие и оценка ситуации</a:t>
                      </a:r>
                    </a:p>
                  </p:txBody>
                </p:sp>
                <p:sp>
                  <p:nvSpPr>
                    <p:cNvPr id="36" name="Прямоугольник 35">
                      <a:extLst>
                        <a:ext uri="{FF2B5EF4-FFF2-40B4-BE49-F238E27FC236}">
                          <a16:creationId xmlns:a16="http://schemas.microsoft.com/office/drawing/2014/main" xmlns="" id="{FBE62F46-41EB-4124-9B1F-A1F194D99B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55540" y="2811101"/>
                      <a:ext cx="570322" cy="29430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4.2.</a:t>
                      </a:r>
                    </a:p>
                  </p:txBody>
                </p:sp>
              </p:grpSp>
              <p:grpSp>
                <p:nvGrpSpPr>
                  <p:cNvPr id="25" name="Группа 24">
                    <a:extLst>
                      <a:ext uri="{FF2B5EF4-FFF2-40B4-BE49-F238E27FC236}">
                        <a16:creationId xmlns:a16="http://schemas.microsoft.com/office/drawing/2014/main" xmlns="" id="{3D47D59C-8D1F-4C47-BA2D-F158C3840970}"/>
                      </a:ext>
                    </a:extLst>
                  </p:cNvPr>
                  <p:cNvGrpSpPr/>
                  <p:nvPr/>
                </p:nvGrpSpPr>
                <p:grpSpPr>
                  <a:xfrm>
                    <a:off x="2559378" y="5416484"/>
                    <a:ext cx="1565497" cy="1091938"/>
                    <a:chOff x="3189403" y="2801332"/>
                    <a:chExt cx="1440998" cy="1131559"/>
                  </a:xfrm>
                </p:grpSpPr>
                <p:sp>
                  <p:nvSpPr>
                    <p:cNvPr id="33" name="Прямоугольник 32">
                      <a:extLst>
                        <a:ext uri="{FF2B5EF4-FFF2-40B4-BE49-F238E27FC236}">
                          <a16:creationId xmlns:a16="http://schemas.microsoft.com/office/drawing/2014/main" xmlns="" id="{7BA2C788-48A3-42B9-897A-11B59E32B2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89403" y="2801332"/>
                      <a:ext cx="1440998" cy="1131559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Оказание государственных услуг</a:t>
                      </a:r>
                    </a:p>
                  </p:txBody>
                </p:sp>
                <p:sp>
                  <p:nvSpPr>
                    <p:cNvPr id="34" name="Прямоугольник 33">
                      <a:extLst>
                        <a:ext uri="{FF2B5EF4-FFF2-40B4-BE49-F238E27FC236}">
                          <a16:creationId xmlns:a16="http://schemas.microsoft.com/office/drawing/2014/main" xmlns="" id="{46DAEEF0-1C34-4CDF-8EF7-ABF335F2C6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89403" y="2801332"/>
                      <a:ext cx="570322" cy="29837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4.1.</a:t>
                      </a:r>
                    </a:p>
                  </p:txBody>
                </p:sp>
              </p:grpSp>
              <p:grpSp>
                <p:nvGrpSpPr>
                  <p:cNvPr id="26" name="Группа 25">
                    <a:extLst>
                      <a:ext uri="{FF2B5EF4-FFF2-40B4-BE49-F238E27FC236}">
                        <a16:creationId xmlns:a16="http://schemas.microsoft.com/office/drawing/2014/main" xmlns="" id="{B6AA7112-57B7-4DDA-B253-8250D1ECE1ED}"/>
                      </a:ext>
                    </a:extLst>
                  </p:cNvPr>
                  <p:cNvGrpSpPr/>
                  <p:nvPr/>
                </p:nvGrpSpPr>
                <p:grpSpPr>
                  <a:xfrm>
                    <a:off x="5751914" y="5429839"/>
                    <a:ext cx="1582965" cy="1091938"/>
                    <a:chOff x="2260952" y="2820870"/>
                    <a:chExt cx="1457077" cy="1131559"/>
                  </a:xfrm>
                </p:grpSpPr>
                <p:sp>
                  <p:nvSpPr>
                    <p:cNvPr id="31" name="Прямоугольник 30">
                      <a:extLst>
                        <a:ext uri="{FF2B5EF4-FFF2-40B4-BE49-F238E27FC236}">
                          <a16:creationId xmlns:a16="http://schemas.microsoft.com/office/drawing/2014/main" xmlns="" id="{B9F004FC-DB20-47AB-8DC9-739FD0555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0952" y="2820870"/>
                      <a:ext cx="1457077" cy="113155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Информирование населения</a:t>
                      </a:r>
                    </a:p>
                  </p:txBody>
                </p:sp>
                <p:sp>
                  <p:nvSpPr>
                    <p:cNvPr id="32" name="Прямоугольник 31">
                      <a:extLst>
                        <a:ext uri="{FF2B5EF4-FFF2-40B4-BE49-F238E27FC236}">
                          <a16:creationId xmlns:a16="http://schemas.microsoft.com/office/drawing/2014/main" xmlns="" id="{A6A348B4-8A06-497B-BF5F-F9A1DC32A7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0952" y="2820870"/>
                      <a:ext cx="570322" cy="28454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4.3.</a:t>
                      </a:r>
                    </a:p>
                  </p:txBody>
                </p:sp>
              </p:grpSp>
              <p:grpSp>
                <p:nvGrpSpPr>
                  <p:cNvPr id="27" name="Группа 26">
                    <a:extLst>
                      <a:ext uri="{FF2B5EF4-FFF2-40B4-BE49-F238E27FC236}">
                        <a16:creationId xmlns:a16="http://schemas.microsoft.com/office/drawing/2014/main" xmlns="" id="{50449F0E-C1DD-423E-B849-1DDA2F555540}"/>
                      </a:ext>
                    </a:extLst>
                  </p:cNvPr>
                  <p:cNvGrpSpPr/>
                  <p:nvPr/>
                </p:nvGrpSpPr>
                <p:grpSpPr>
                  <a:xfrm>
                    <a:off x="7381171" y="5425911"/>
                    <a:ext cx="2374792" cy="1091938"/>
                    <a:chOff x="1961478" y="2801332"/>
                    <a:chExt cx="1970286" cy="1131559"/>
                  </a:xfrm>
                </p:grpSpPr>
                <p:sp>
                  <p:nvSpPr>
                    <p:cNvPr id="29" name="Прямоугольник 28">
                      <a:extLst>
                        <a:ext uri="{FF2B5EF4-FFF2-40B4-BE49-F238E27FC236}">
                          <a16:creationId xmlns:a16="http://schemas.microsoft.com/office/drawing/2014/main" xmlns="" id="{39A58B95-7E07-4011-9E87-E0949B47DD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1480" y="2801332"/>
                      <a:ext cx="1970284" cy="113155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Предоставление данных и платформы исполнения сервисов</a:t>
                      </a:r>
                    </a:p>
                  </p:txBody>
                </p:sp>
                <p:sp>
                  <p:nvSpPr>
                    <p:cNvPr id="30" name="Прямоугольник 29">
                      <a:extLst>
                        <a:ext uri="{FF2B5EF4-FFF2-40B4-BE49-F238E27FC236}">
                          <a16:creationId xmlns:a16="http://schemas.microsoft.com/office/drawing/2014/main" xmlns="" id="{7EF80177-93A4-4A1A-9777-32BA6574BB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1478" y="2801332"/>
                      <a:ext cx="570322" cy="28861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4.4.</a:t>
                      </a:r>
                    </a:p>
                  </p:txBody>
                </p:sp>
              </p:grpSp>
              <p:sp>
                <p:nvSpPr>
                  <p:cNvPr id="28" name="Прямоугольник 27">
                    <a:extLst>
                      <a:ext uri="{FF2B5EF4-FFF2-40B4-BE49-F238E27FC236}">
                        <a16:creationId xmlns:a16="http://schemas.microsoft.com/office/drawing/2014/main" xmlns="" id="{456B9A94-CAB9-4142-B368-AC3F4C31F114}"/>
                      </a:ext>
                    </a:extLst>
                  </p:cNvPr>
                  <p:cNvSpPr/>
                  <p:nvPr/>
                </p:nvSpPr>
                <p:spPr>
                  <a:xfrm>
                    <a:off x="289088" y="5326144"/>
                    <a:ext cx="894548" cy="307651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rPr>
                      <a:t>4 слой.</a:t>
                    </a:r>
                  </a:p>
                </p:txBody>
              </p:sp>
            </p:grpSp>
            <p:sp>
              <p:nvSpPr>
                <p:cNvPr id="21" name="Прямоугольник 20">
                  <a:extLst>
                    <a:ext uri="{FF2B5EF4-FFF2-40B4-BE49-F238E27FC236}">
                      <a16:creationId xmlns:a16="http://schemas.microsoft.com/office/drawing/2014/main" xmlns="" id="{330F1F10-8D91-47E8-82FA-CAAC74B54DD9}"/>
                    </a:ext>
                  </a:extLst>
                </p:cNvPr>
                <p:cNvSpPr/>
                <p:nvPr/>
              </p:nvSpPr>
              <p:spPr>
                <a:xfrm>
                  <a:off x="9797859" y="52576"/>
                  <a:ext cx="1277065" cy="1357852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       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Электронная карта петербуржца</a:t>
                  </a:r>
                </a:p>
              </p:txBody>
            </p:sp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xmlns="" id="{5C3F5EA8-EA60-4693-9318-E7FD35922065}"/>
                    </a:ext>
                  </a:extLst>
                </p:cNvPr>
                <p:cNvSpPr/>
                <p:nvPr/>
              </p:nvSpPr>
              <p:spPr>
                <a:xfrm>
                  <a:off x="9797859" y="52576"/>
                  <a:ext cx="543345" cy="346327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ru-RU" sz="1200" dirty="0">
                      <a:solidFill>
                        <a:schemeClr val="accent1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4.5.</a:t>
                  </a:r>
                </a:p>
              </p:txBody>
            </p:sp>
          </p:grpSp>
        </p:grpSp>
        <p:cxnSp>
          <p:nvCxnSpPr>
            <p:cNvPr id="10" name="Соединитель: уступ 89">
              <a:extLst>
                <a:ext uri="{FF2B5EF4-FFF2-40B4-BE49-F238E27FC236}">
                  <a16:creationId xmlns:a16="http://schemas.microsoft.com/office/drawing/2014/main" xmlns="" id="{59724A70-C1F4-4707-9572-AC1A19B0AE04}"/>
                </a:ext>
              </a:extLst>
            </p:cNvPr>
            <p:cNvCxnSpPr>
              <a:stCxn id="74" idx="1"/>
              <a:endCxn id="60" idx="1"/>
            </p:cNvCxnSpPr>
            <p:nvPr/>
          </p:nvCxnSpPr>
          <p:spPr>
            <a:xfrm rot="10800000">
              <a:off x="2149311" y="4328077"/>
              <a:ext cx="12700" cy="1206412"/>
            </a:xfrm>
            <a:prstGeom prst="bentConnector3">
              <a:avLst>
                <a:gd name="adj1" fmla="val 2913402"/>
              </a:avLst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Соединитель: уступ 91">
              <a:extLst>
                <a:ext uri="{FF2B5EF4-FFF2-40B4-BE49-F238E27FC236}">
                  <a16:creationId xmlns:a16="http://schemas.microsoft.com/office/drawing/2014/main" xmlns="" id="{C5A92DAD-5954-4971-9C97-7262214B4659}"/>
                </a:ext>
              </a:extLst>
            </p:cNvPr>
            <p:cNvCxnSpPr>
              <a:cxnSpLocks/>
              <a:stCxn id="74" idx="1"/>
              <a:endCxn id="52" idx="1"/>
            </p:cNvCxnSpPr>
            <p:nvPr/>
          </p:nvCxnSpPr>
          <p:spPr>
            <a:xfrm rot="10800000">
              <a:off x="2149311" y="2886009"/>
              <a:ext cx="12700" cy="2648480"/>
            </a:xfrm>
            <a:prstGeom prst="bentConnector3">
              <a:avLst>
                <a:gd name="adj1" fmla="val 2913409"/>
              </a:avLst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Соединитель: уступ 95">
              <a:extLst>
                <a:ext uri="{FF2B5EF4-FFF2-40B4-BE49-F238E27FC236}">
                  <a16:creationId xmlns:a16="http://schemas.microsoft.com/office/drawing/2014/main" xmlns="" id="{E7B23C80-1856-4B01-A79C-DCA5D43908E1}"/>
                </a:ext>
              </a:extLst>
            </p:cNvPr>
            <p:cNvCxnSpPr>
              <a:cxnSpLocks/>
              <a:stCxn id="74" idx="1"/>
              <a:endCxn id="23" idx="1"/>
            </p:cNvCxnSpPr>
            <p:nvPr/>
          </p:nvCxnSpPr>
          <p:spPr>
            <a:xfrm rot="10800000">
              <a:off x="2149311" y="1446193"/>
              <a:ext cx="12700" cy="4088296"/>
            </a:xfrm>
            <a:prstGeom prst="bentConnector3">
              <a:avLst>
                <a:gd name="adj1" fmla="val 2913402"/>
              </a:avLst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Соединитель: уступ 109">
              <a:extLst>
                <a:ext uri="{FF2B5EF4-FFF2-40B4-BE49-F238E27FC236}">
                  <a16:creationId xmlns:a16="http://schemas.microsoft.com/office/drawing/2014/main" xmlns="" id="{FD3D1E0A-A6F7-4B13-8BAE-F480541D7CDB}"/>
                </a:ext>
              </a:extLst>
            </p:cNvPr>
            <p:cNvCxnSpPr>
              <a:cxnSpLocks/>
              <a:stCxn id="23" idx="3"/>
              <a:endCxn id="52" idx="3"/>
            </p:cNvCxnSpPr>
            <p:nvPr/>
          </p:nvCxnSpPr>
          <p:spPr>
            <a:xfrm>
              <a:off x="10042689" y="1446193"/>
              <a:ext cx="12700" cy="1439816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Соединитель: уступ 113">
              <a:extLst>
                <a:ext uri="{FF2B5EF4-FFF2-40B4-BE49-F238E27FC236}">
                  <a16:creationId xmlns:a16="http://schemas.microsoft.com/office/drawing/2014/main" xmlns="" id="{4E20744F-872D-4E5E-8D69-E6D208E718A1}"/>
                </a:ext>
              </a:extLst>
            </p:cNvPr>
            <p:cNvCxnSpPr>
              <a:cxnSpLocks/>
              <a:stCxn id="23" idx="3"/>
              <a:endCxn id="60" idx="3"/>
            </p:cNvCxnSpPr>
            <p:nvPr/>
          </p:nvCxnSpPr>
          <p:spPr>
            <a:xfrm>
              <a:off x="10042689" y="1446193"/>
              <a:ext cx="12700" cy="2881884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Соединитель: уступ 117">
              <a:extLst>
                <a:ext uri="{FF2B5EF4-FFF2-40B4-BE49-F238E27FC236}">
                  <a16:creationId xmlns:a16="http://schemas.microsoft.com/office/drawing/2014/main" xmlns="" id="{6132B10D-C16B-43DA-8708-DE110B8A56FA}"/>
                </a:ext>
              </a:extLst>
            </p:cNvPr>
            <p:cNvCxnSpPr>
              <a:cxnSpLocks/>
              <a:stCxn id="23" idx="3"/>
              <a:endCxn id="74" idx="3"/>
            </p:cNvCxnSpPr>
            <p:nvPr/>
          </p:nvCxnSpPr>
          <p:spPr>
            <a:xfrm>
              <a:off x="10042689" y="1446193"/>
              <a:ext cx="12700" cy="4088296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81051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xmlns="" id="{19224D11-685F-4847-8DAB-FC245FFDFD4D}"/>
              </a:ext>
            </a:extLst>
          </p:cNvPr>
          <p:cNvSpPr/>
          <p:nvPr/>
        </p:nvSpPr>
        <p:spPr>
          <a:xfrm>
            <a:off x="395199" y="1030752"/>
            <a:ext cx="1666470" cy="488725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3A3C2DF-D106-420B-BCAF-2F733158086B}"/>
              </a:ext>
            </a:extLst>
          </p:cNvPr>
          <p:cNvSpPr/>
          <p:nvPr/>
        </p:nvSpPr>
        <p:spPr>
          <a:xfrm>
            <a:off x="2195736" y="356539"/>
            <a:ext cx="6948264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Университет ИТМО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8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4554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Процесс внедрения умного города в Санкт-Петербурге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112EA3FC-78DD-4D48-87F9-B9EDA29F4420}"/>
              </a:ext>
            </a:extLst>
          </p:cNvPr>
          <p:cNvGrpSpPr/>
          <p:nvPr/>
        </p:nvGrpSpPr>
        <p:grpSpPr>
          <a:xfrm>
            <a:off x="2411760" y="980727"/>
            <a:ext cx="6588224" cy="5184577"/>
            <a:chOff x="2578891" y="1661566"/>
            <a:chExt cx="7034217" cy="4619763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A0BEC433-6F2B-491C-B5A2-BC528ADECE71}"/>
                </a:ext>
              </a:extLst>
            </p:cNvPr>
            <p:cNvGrpSpPr/>
            <p:nvPr/>
          </p:nvGrpSpPr>
          <p:grpSpPr>
            <a:xfrm>
              <a:off x="2578891" y="3465513"/>
              <a:ext cx="2537126" cy="1059332"/>
              <a:chOff x="7242321" y="1514227"/>
              <a:chExt cx="2537126" cy="1059332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xmlns="" id="{282B9BCE-AF5E-476B-B0C2-BA16F2DBC50E}"/>
                  </a:ext>
                </a:extLst>
              </p:cNvPr>
              <p:cNvSpPr/>
              <p:nvPr/>
            </p:nvSpPr>
            <p:spPr>
              <a:xfrm>
                <a:off x="7242321" y="1514227"/>
                <a:ext cx="2537126" cy="1059332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ru-RU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      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ru-RU" sz="1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Определение приоритетных направлений внедрения составляющих умного города</a:t>
                </a: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xmlns="" id="{0AEFA669-4B93-4BF0-9D60-14DA641F73A7}"/>
                  </a:ext>
                </a:extLst>
              </p:cNvPr>
              <p:cNvSpPr/>
              <p:nvPr/>
            </p:nvSpPr>
            <p:spPr>
              <a:xfrm>
                <a:off x="7242321" y="1514227"/>
                <a:ext cx="742182" cy="267440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ru-RU" sz="14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Этап 1</a:t>
                </a: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CAC3C714-2A94-4FE4-933A-3465C673EBFF}"/>
                </a:ext>
              </a:extLst>
            </p:cNvPr>
            <p:cNvGrpSpPr/>
            <p:nvPr/>
          </p:nvGrpSpPr>
          <p:grpSpPr>
            <a:xfrm>
              <a:off x="4923630" y="1661566"/>
              <a:ext cx="2344739" cy="1059332"/>
              <a:chOff x="7242321" y="1514227"/>
              <a:chExt cx="2344739" cy="1059332"/>
            </a:xfrm>
          </p:grpSpPr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xmlns="" id="{A8312436-B560-4E0D-AB6A-4917C2BA3355}"/>
                  </a:ext>
                </a:extLst>
              </p:cNvPr>
              <p:cNvSpPr/>
              <p:nvPr/>
            </p:nvSpPr>
            <p:spPr>
              <a:xfrm>
                <a:off x="7242321" y="1514227"/>
                <a:ext cx="2344739" cy="1059332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ru-RU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      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ru-RU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Проведение конкурсного отбора проектов для включения в состав умного города по приоритетным направлениям</a:t>
                </a: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xmlns="" id="{E343A165-CB50-4533-B31C-131EDE2EDFDB}"/>
                  </a:ext>
                </a:extLst>
              </p:cNvPr>
              <p:cNvSpPr/>
              <p:nvPr/>
            </p:nvSpPr>
            <p:spPr>
              <a:xfrm>
                <a:off x="7242321" y="1514227"/>
                <a:ext cx="742182" cy="267440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ru-RU" sz="14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Этап 2</a:t>
                </a: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3ED2AF54-1835-48AA-B822-9FE7E92635D9}"/>
                </a:ext>
              </a:extLst>
            </p:cNvPr>
            <p:cNvGrpSpPr/>
            <p:nvPr/>
          </p:nvGrpSpPr>
          <p:grpSpPr>
            <a:xfrm>
              <a:off x="7268369" y="3477388"/>
              <a:ext cx="2344739" cy="1059332"/>
              <a:chOff x="7242321" y="1514227"/>
              <a:chExt cx="2344739" cy="1059332"/>
            </a:xfrm>
          </p:grpSpPr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xmlns="" id="{A3652B9B-B3B6-4B35-B554-5AA563ADE764}"/>
                  </a:ext>
                </a:extLst>
              </p:cNvPr>
              <p:cNvSpPr/>
              <p:nvPr/>
            </p:nvSpPr>
            <p:spPr>
              <a:xfrm>
                <a:off x="7242321" y="1514227"/>
                <a:ext cx="2344739" cy="1059332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ru-RU" sz="1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      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ru-RU" sz="1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Реализация и внедрение проектов в состав умного города</a:t>
                </a:r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xmlns="" id="{B4E2299E-ECDF-4200-BB84-4E2043EC41BD}"/>
                  </a:ext>
                </a:extLst>
              </p:cNvPr>
              <p:cNvSpPr/>
              <p:nvPr/>
            </p:nvSpPr>
            <p:spPr>
              <a:xfrm>
                <a:off x="7242321" y="1514227"/>
                <a:ext cx="742182" cy="267440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ru-RU" sz="14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Этап 3</a:t>
                </a:r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9C8C2F5E-9EB2-4EA4-99F8-75FED4C34C0D}"/>
                </a:ext>
              </a:extLst>
            </p:cNvPr>
            <p:cNvGrpSpPr/>
            <p:nvPr/>
          </p:nvGrpSpPr>
          <p:grpSpPr>
            <a:xfrm>
              <a:off x="4815375" y="5293210"/>
              <a:ext cx="2684005" cy="988119"/>
              <a:chOff x="7242321" y="1514227"/>
              <a:chExt cx="2457115" cy="988119"/>
            </a:xfrm>
          </p:grpSpPr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D81D268D-F0CF-421F-AAC5-A15BCC0A223E}"/>
                  </a:ext>
                </a:extLst>
              </p:cNvPr>
              <p:cNvSpPr/>
              <p:nvPr/>
            </p:nvSpPr>
            <p:spPr>
              <a:xfrm>
                <a:off x="7242321" y="1514227"/>
                <a:ext cx="2457115" cy="988119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ru-RU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      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ru-RU" sz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Проведение мониторинга целевых показателей эффективности внедрения умного города и его составляющих  </a:t>
                </a:r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05517DF6-AC95-4BA2-9F79-D95AC914C86A}"/>
                  </a:ext>
                </a:extLst>
              </p:cNvPr>
              <p:cNvSpPr/>
              <p:nvPr/>
            </p:nvSpPr>
            <p:spPr>
              <a:xfrm>
                <a:off x="7242321" y="1514227"/>
                <a:ext cx="742182" cy="267440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ru-RU" sz="14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Этап 4</a:t>
                </a:r>
              </a:p>
            </p:txBody>
          </p:sp>
        </p:grpSp>
        <p:sp>
          <p:nvSpPr>
            <p:cNvPr id="14" name="Стрелка: изогнутая 2">
              <a:extLst>
                <a:ext uri="{FF2B5EF4-FFF2-40B4-BE49-F238E27FC236}">
                  <a16:creationId xmlns:a16="http://schemas.microsoft.com/office/drawing/2014/main" xmlns="" id="{A2A8BF7D-7D5E-4451-AD2D-4DDE214BA5A8}"/>
                </a:ext>
              </a:extLst>
            </p:cNvPr>
            <p:cNvSpPr/>
            <p:nvPr/>
          </p:nvSpPr>
          <p:spPr>
            <a:xfrm>
              <a:off x="3610467" y="1857080"/>
              <a:ext cx="1313164" cy="1608433"/>
            </a:xfrm>
            <a:prstGeom prst="bentArrow">
              <a:avLst>
                <a:gd name="adj1" fmla="val 11747"/>
                <a:gd name="adj2" fmla="val 25000"/>
                <a:gd name="adj3" fmla="val 25000"/>
                <a:gd name="adj4" fmla="val 43750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Стрелка: изогнутая 103">
              <a:extLst>
                <a:ext uri="{FF2B5EF4-FFF2-40B4-BE49-F238E27FC236}">
                  <a16:creationId xmlns:a16="http://schemas.microsoft.com/office/drawing/2014/main" xmlns="" id="{28B75AB0-99C5-4074-8AD8-65890FA030A5}"/>
                </a:ext>
              </a:extLst>
            </p:cNvPr>
            <p:cNvSpPr/>
            <p:nvPr/>
          </p:nvSpPr>
          <p:spPr>
            <a:xfrm rot="10800000">
              <a:off x="7499378" y="4536720"/>
              <a:ext cx="1377422" cy="1548382"/>
            </a:xfrm>
            <a:prstGeom prst="bentArrow">
              <a:avLst>
                <a:gd name="adj1" fmla="val 11747"/>
                <a:gd name="adj2" fmla="val 25000"/>
                <a:gd name="adj3" fmla="val 25000"/>
                <a:gd name="adj4" fmla="val 43750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Стрелка: изогнутая 104">
              <a:extLst>
                <a:ext uri="{FF2B5EF4-FFF2-40B4-BE49-F238E27FC236}">
                  <a16:creationId xmlns:a16="http://schemas.microsoft.com/office/drawing/2014/main" xmlns="" id="{7448114C-DF4B-4E12-A096-8F41BB0027D6}"/>
                </a:ext>
              </a:extLst>
            </p:cNvPr>
            <p:cNvSpPr/>
            <p:nvPr/>
          </p:nvSpPr>
          <p:spPr>
            <a:xfrm rot="5400000">
              <a:off x="7528982" y="1803700"/>
              <a:ext cx="1401198" cy="1922427"/>
            </a:xfrm>
            <a:prstGeom prst="bentArrow">
              <a:avLst>
                <a:gd name="adj1" fmla="val 11747"/>
                <a:gd name="adj2" fmla="val 25000"/>
                <a:gd name="adj3" fmla="val 25000"/>
                <a:gd name="adj4" fmla="val 43750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Стрелка: изогнутая 105">
              <a:extLst>
                <a:ext uri="{FF2B5EF4-FFF2-40B4-BE49-F238E27FC236}">
                  <a16:creationId xmlns:a16="http://schemas.microsoft.com/office/drawing/2014/main" xmlns="" id="{25C6D353-451D-472F-9981-EFC4920E6563}"/>
                </a:ext>
              </a:extLst>
            </p:cNvPr>
            <p:cNvSpPr/>
            <p:nvPr/>
          </p:nvSpPr>
          <p:spPr>
            <a:xfrm rot="16200000">
              <a:off x="3404851" y="4527392"/>
              <a:ext cx="1401198" cy="1419854"/>
            </a:xfrm>
            <a:prstGeom prst="bentArrow">
              <a:avLst>
                <a:gd name="adj1" fmla="val 11747"/>
                <a:gd name="adj2" fmla="val 25000"/>
                <a:gd name="adj3" fmla="val 25000"/>
                <a:gd name="adj4" fmla="val 43750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B155B4A-DF20-4561-9B7E-0429C13AB2B9}"/>
              </a:ext>
            </a:extLst>
          </p:cNvPr>
          <p:cNvSpPr/>
          <p:nvPr/>
        </p:nvSpPr>
        <p:spPr>
          <a:xfrm>
            <a:off x="-8587" y="453158"/>
            <a:ext cx="2132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Первая стадия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3763DD9-AC74-4788-974A-53285DF6D811}"/>
              </a:ext>
            </a:extLst>
          </p:cNvPr>
          <p:cNvSpPr/>
          <p:nvPr/>
        </p:nvSpPr>
        <p:spPr>
          <a:xfrm>
            <a:off x="4880963" y="453158"/>
            <a:ext cx="2085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Вторая стадия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87822AB-5750-4294-9CE9-3C5C310A534A}"/>
              </a:ext>
            </a:extLst>
          </p:cNvPr>
          <p:cNvSpPr/>
          <p:nvPr/>
        </p:nvSpPr>
        <p:spPr>
          <a:xfrm>
            <a:off x="34147" y="1289965"/>
            <a:ext cx="2037481" cy="86177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Этап 1.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cs typeface="Times New Roman" panose="02020603050405020304" pitchFamily="18" charset="0"/>
              </a:rPr>
              <a:t>Организационные мероприятия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E007ACA-D07F-448A-9664-AC26680A2DA4}"/>
              </a:ext>
            </a:extLst>
          </p:cNvPr>
          <p:cNvSpPr/>
          <p:nvPr/>
        </p:nvSpPr>
        <p:spPr>
          <a:xfrm>
            <a:off x="35496" y="3005225"/>
            <a:ext cx="2037481" cy="80021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Этап 2. </a:t>
            </a:r>
            <a:r>
              <a:rPr lang="ru-RU" sz="1600" dirty="0">
                <a:cs typeface="Times New Roman" panose="02020603050405020304" pitchFamily="18" charset="0"/>
              </a:rPr>
              <a:t>Предварительные исследования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70B9F1F-6295-4706-8236-F1421088428A}"/>
              </a:ext>
            </a:extLst>
          </p:cNvPr>
          <p:cNvSpPr/>
          <p:nvPr/>
        </p:nvSpPr>
        <p:spPr>
          <a:xfrm>
            <a:off x="34147" y="4594712"/>
            <a:ext cx="2037481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Этап 3.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cs typeface="Times New Roman" panose="02020603050405020304" pitchFamily="18" charset="0"/>
              </a:rPr>
              <a:t>Формирование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cs typeface="Times New Roman" panose="02020603050405020304" pitchFamily="18" charset="0"/>
              </a:rPr>
              <a:t>инфраструктуры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AA558F38-6343-4980-ACE1-2F5C9FE28A30}"/>
              </a:ext>
            </a:extLst>
          </p:cNvPr>
          <p:cNvCxnSpPr>
            <a:stCxn id="4" idx="2"/>
            <a:endCxn id="27" idx="0"/>
          </p:cNvCxnSpPr>
          <p:nvPr/>
        </p:nvCxnSpPr>
        <p:spPr>
          <a:xfrm>
            <a:off x="1052888" y="2151739"/>
            <a:ext cx="1349" cy="853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8727F9FA-1941-47DE-A8B9-6597B451FC98}"/>
              </a:ext>
            </a:extLst>
          </p:cNvPr>
          <p:cNvCxnSpPr>
            <a:stCxn id="27" idx="2"/>
            <a:endCxn id="28" idx="0"/>
          </p:cNvCxnSpPr>
          <p:nvPr/>
        </p:nvCxnSpPr>
        <p:spPr>
          <a:xfrm flipH="1">
            <a:off x="1052888" y="3805444"/>
            <a:ext cx="1349" cy="789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727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Университет ИТМО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9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4554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Показатели эффективности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78113030"/>
              </p:ext>
            </p:extLst>
          </p:nvPr>
        </p:nvGraphicFramePr>
        <p:xfrm>
          <a:off x="1115616" y="764704"/>
          <a:ext cx="720080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49762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1009</Words>
  <Application>Microsoft Office PowerPoint</Application>
  <PresentationFormat>Экран (4:3)</PresentationFormat>
  <Paragraphs>329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Умный город  «Санкт-Петербург»: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2011-10-31T10:59:39Z</dcterms:created>
  <dcterms:modified xsi:type="dcterms:W3CDTF">2017-09-13T06:59:31Z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